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9"/>
  </p:notesMasterIdLst>
  <p:sldIdLst>
    <p:sldId id="256" r:id="rId2"/>
    <p:sldId id="257" r:id="rId3"/>
    <p:sldId id="258" r:id="rId4"/>
    <p:sldId id="259" r:id="rId5"/>
    <p:sldId id="282" r:id="rId6"/>
    <p:sldId id="329" r:id="rId7"/>
    <p:sldId id="261" r:id="rId8"/>
    <p:sldId id="330" r:id="rId9"/>
    <p:sldId id="331" r:id="rId10"/>
    <p:sldId id="260" r:id="rId11"/>
    <p:sldId id="332" r:id="rId12"/>
    <p:sldId id="333" r:id="rId13"/>
    <p:sldId id="269" r:id="rId14"/>
    <p:sldId id="334" r:id="rId15"/>
    <p:sldId id="270" r:id="rId16"/>
    <p:sldId id="335" r:id="rId17"/>
    <p:sldId id="336" r:id="rId18"/>
    <p:sldId id="337" r:id="rId19"/>
    <p:sldId id="338" r:id="rId20"/>
    <p:sldId id="339" r:id="rId21"/>
    <p:sldId id="340" r:id="rId22"/>
    <p:sldId id="341" r:id="rId23"/>
    <p:sldId id="342" r:id="rId24"/>
    <p:sldId id="343" r:id="rId25"/>
    <p:sldId id="344" r:id="rId26"/>
    <p:sldId id="267" r:id="rId27"/>
    <p:sldId id="271" r:id="rId28"/>
    <p:sldId id="272" r:id="rId29"/>
    <p:sldId id="273" r:id="rId30"/>
    <p:sldId id="274" r:id="rId31"/>
    <p:sldId id="279" r:id="rId32"/>
    <p:sldId id="280" r:id="rId33"/>
    <p:sldId id="281" r:id="rId34"/>
    <p:sldId id="278" r:id="rId35"/>
    <p:sldId id="308" r:id="rId36"/>
    <p:sldId id="309" r:id="rId37"/>
    <p:sldId id="310" r:id="rId38"/>
    <p:sldId id="311" r:id="rId39"/>
    <p:sldId id="312" r:id="rId40"/>
    <p:sldId id="289" r:id="rId41"/>
    <p:sldId id="284" r:id="rId42"/>
    <p:sldId id="285" r:id="rId43"/>
    <p:sldId id="286"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07" r:id="rId7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690"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_____Microsoft_Excel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Y-Values</c:v>
                </c:pt>
              </c:strCache>
            </c:strRef>
          </c:tx>
          <c:spPr>
            <a:ln w="28575" cap="rnd">
              <a:noFill/>
              <a:round/>
            </a:ln>
            <a:effectLst/>
          </c:spPr>
          <c:marker>
            <c:symbol val="circle"/>
            <c:size val="5"/>
            <c:spPr>
              <a:solidFill>
                <a:schemeClr val="accent1"/>
              </a:solidFill>
              <a:ln w="9525">
                <a:solidFill>
                  <a:schemeClr val="accent1"/>
                </a:solidFill>
              </a:ln>
              <a:effectLst/>
            </c:spPr>
          </c:marker>
          <c:xVal>
            <c:numRef>
              <c:f>Sheet1!$A$2:$A$8</c:f>
              <c:numCache>
                <c:formatCode>General</c:formatCode>
                <c:ptCount val="7"/>
                <c:pt idx="0">
                  <c:v>100</c:v>
                </c:pt>
                <c:pt idx="1">
                  <c:v>200</c:v>
                </c:pt>
                <c:pt idx="2">
                  <c:v>300</c:v>
                </c:pt>
                <c:pt idx="3">
                  <c:v>400</c:v>
                </c:pt>
                <c:pt idx="4">
                  <c:v>500</c:v>
                </c:pt>
                <c:pt idx="5">
                  <c:v>600</c:v>
                </c:pt>
                <c:pt idx="6">
                  <c:v>800</c:v>
                </c:pt>
              </c:numCache>
            </c:numRef>
          </c:xVal>
          <c:yVal>
            <c:numRef>
              <c:f>Sheet1!$B$2:$B$8</c:f>
              <c:numCache>
                <c:formatCode>General</c:formatCode>
                <c:ptCount val="7"/>
                <c:pt idx="0">
                  <c:v>10</c:v>
                </c:pt>
                <c:pt idx="1">
                  <c:v>15</c:v>
                </c:pt>
                <c:pt idx="2">
                  <c:v>13</c:v>
                </c:pt>
                <c:pt idx="3">
                  <c:v>10</c:v>
                </c:pt>
                <c:pt idx="4">
                  <c:v>22</c:v>
                </c:pt>
                <c:pt idx="5">
                  <c:v>20</c:v>
                </c:pt>
                <c:pt idx="6">
                  <c:v>27</c:v>
                </c:pt>
              </c:numCache>
            </c:numRef>
          </c:yVal>
          <c:smooth val="0"/>
          <c:extLst>
            <c:ext xmlns:c16="http://schemas.microsoft.com/office/drawing/2014/chart" uri="{C3380CC4-5D6E-409C-BE32-E72D297353CC}">
              <c16:uniqueId val="{00000000-0F58-4BB2-8CEA-81AAA9AEF2E0}"/>
            </c:ext>
          </c:extLst>
        </c:ser>
        <c:dLbls>
          <c:showLegendKey val="0"/>
          <c:showVal val="0"/>
          <c:showCatName val="0"/>
          <c:showSerName val="0"/>
          <c:showPercent val="0"/>
          <c:showBubbleSize val="0"/>
        </c:dLbls>
        <c:axId val="806561440"/>
        <c:axId val="577059024"/>
      </c:scatterChart>
      <c:valAx>
        <c:axId val="8065614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77059024"/>
        <c:crosses val="autoZero"/>
        <c:crossBetween val="midCat"/>
      </c:valAx>
      <c:valAx>
        <c:axId val="577059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0656144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Y-Values</c:v>
                </c:pt>
              </c:strCache>
            </c:strRef>
          </c:tx>
          <c:spPr>
            <a:ln w="28575"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numCache>
            </c:numRef>
          </c:xVal>
          <c:yVal>
            <c:numRef>
              <c:f>Sheet1!$B$2:$B$4</c:f>
              <c:numCache>
                <c:formatCode>General</c:formatCode>
                <c:ptCount val="3"/>
              </c:numCache>
            </c:numRef>
          </c:yVal>
          <c:smooth val="0"/>
          <c:extLst>
            <c:ext xmlns:c16="http://schemas.microsoft.com/office/drawing/2014/chart" uri="{C3380CC4-5D6E-409C-BE32-E72D297353CC}">
              <c16:uniqueId val="{00000000-7F5F-4F55-905D-63D872C3D227}"/>
            </c:ext>
          </c:extLst>
        </c:ser>
        <c:dLbls>
          <c:showLegendKey val="0"/>
          <c:showVal val="0"/>
          <c:showCatName val="0"/>
          <c:showSerName val="0"/>
          <c:showPercent val="0"/>
          <c:showBubbleSize val="0"/>
        </c:dLbls>
        <c:axId val="687056144"/>
        <c:axId val="817000496"/>
      </c:scatterChart>
      <c:valAx>
        <c:axId val="6870561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17000496"/>
        <c:crosses val="autoZero"/>
        <c:crossBetween val="midCat"/>
      </c:valAx>
      <c:valAx>
        <c:axId val="8170004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705614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00.png>
</file>

<file path=ppt/media/image41.png>
</file>

<file path=ppt/media/image42.png>
</file>

<file path=ppt/media/image45.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271D6D-0ABD-48EB-B1A0-8AEEF38A2D62}" type="datetimeFigureOut">
              <a:rPr lang="en-US" smtClean="0"/>
              <a:pPr/>
              <a:t>10/25/2020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16A2E51-366B-41EC-951D-A4B016A81CC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bwMode="auto">
          <a:xfrm>
            <a:off x="1146175" y="685800"/>
            <a:ext cx="4568825" cy="3427413"/>
          </a:xfrm>
          <a:solidFill>
            <a:srgbClr val="FFFFFF"/>
          </a:solidFill>
          <a:ln>
            <a:solidFill>
              <a:srgbClr val="000000"/>
            </a:solidFill>
            <a:miter lim="800000"/>
            <a:headEnd/>
            <a:tailEnd/>
          </a:ln>
        </p:spPr>
      </p:sp>
      <p:sp>
        <p:nvSpPr>
          <p:cNvPr id="64515" name="Rectangle 3"/>
          <p:cNvSpPr>
            <a:spLocks noGrp="1" noChangeArrowheads="1"/>
          </p:cNvSpPr>
          <p:nvPr>
            <p:ph type="body" idx="1"/>
          </p:nvPr>
        </p:nvSpPr>
        <p:spPr bwMode="auto">
          <a:xfrm>
            <a:off x="914400" y="4341813"/>
            <a:ext cx="5029200" cy="4116387"/>
          </a:xfrm>
          <a:solidFill>
            <a:srgbClr val="FFFFFF"/>
          </a:solidFill>
          <a:ln>
            <a:solidFill>
              <a:srgbClr val="000000"/>
            </a:solidFill>
            <a:miter lim="800000"/>
            <a:headEnd/>
            <a:tailEnd/>
          </a:ln>
        </p:spPr>
        <p:txBody>
          <a:bodyPr wrap="square" lIns="89893" tIns="44945" rIns="89893" bIns="44945" numCol="1" anchor="t" anchorCtr="0" compatLnSpc="1">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80400" cy="533400"/>
          </a:xfrm>
        </p:spPr>
        <p:txBody>
          <a:bodyPr/>
          <a:lstStyle/>
          <a:p>
            <a:r>
              <a:rPr lang="en-US"/>
              <a:t>Click to edit Master title style</a:t>
            </a:r>
            <a:endParaRPr lang="en-GB"/>
          </a:p>
        </p:txBody>
      </p:sp>
      <p:sp>
        <p:nvSpPr>
          <p:cNvPr id="3" name="Text Placeholder 2"/>
          <p:cNvSpPr>
            <a:spLocks noGrp="1"/>
          </p:cNvSpPr>
          <p:nvPr>
            <p:ph type="body" sz="half" idx="1"/>
          </p:nvPr>
        </p:nvSpPr>
        <p:spPr>
          <a:xfrm>
            <a:off x="411163" y="1143000"/>
            <a:ext cx="4083050" cy="5181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p:cNvSpPr>
            <a:spLocks noGrp="1"/>
          </p:cNvSpPr>
          <p:nvPr>
            <p:ph sz="half" idx="2"/>
          </p:nvPr>
        </p:nvSpPr>
        <p:spPr>
          <a:xfrm>
            <a:off x="4646613" y="1143000"/>
            <a:ext cx="4083050" cy="5181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760E94-70C8-4E6E-885A-76787E2E01B3}" type="datetimeFigureOut">
              <a:rPr lang="en-US" smtClean="0"/>
              <a:pPr/>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DA6013-49FB-47D7-9A4D-C7EFB33C915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760E94-70C8-4E6E-885A-76787E2E01B3}" type="datetimeFigureOut">
              <a:rPr lang="en-US" smtClean="0"/>
              <a:pPr/>
              <a:t>10/25/2020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DA6013-49FB-47D7-9A4D-C7EFB33C915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0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hyperlink" Target="https://people.eecs.berkeley.edu/~jordan/courses/294-fall09/lectures/regression/slides.pdf"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courses.washington.edu/css490" TargetMode="External"/><Relationship Id="rId4" Type="http://schemas.openxmlformats.org/officeDocument/2006/relationships/hyperlink" Target="https://www.easycalculation.com/analytical/learn-least-square-regression.php"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Regression</a:t>
            </a:r>
            <a:endParaRPr lang="en-US" dirty="0"/>
          </a:p>
        </p:txBody>
      </p:sp>
      <p:sp>
        <p:nvSpPr>
          <p:cNvPr id="3" name="Subtitle 2"/>
          <p:cNvSpPr>
            <a:spLocks noGrp="1"/>
          </p:cNvSpPr>
          <p:nvPr>
            <p:ph type="subTitle" idx="1"/>
          </p:nvPr>
        </p:nvSpPr>
        <p:spPr/>
        <p:txBody>
          <a:bodyPr/>
          <a:lstStyle/>
          <a:p>
            <a:r>
              <a:rPr lang="en-US" dirty="0" smtClean="0"/>
              <a:t>Lecture </a:t>
            </a:r>
            <a:r>
              <a:rPr lang="en-US" dirty="0" smtClean="0"/>
              <a:t>06</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Linear Regression? </a:t>
            </a:r>
            <a:endParaRPr lang="en-US" dirty="0"/>
          </a:p>
        </p:txBody>
      </p:sp>
      <p:sp>
        <p:nvSpPr>
          <p:cNvPr id="3" name="Content Placeholder 2"/>
          <p:cNvSpPr>
            <a:spLocks noGrp="1"/>
          </p:cNvSpPr>
          <p:nvPr>
            <p:ph idx="1"/>
          </p:nvPr>
        </p:nvSpPr>
        <p:spPr/>
        <p:txBody>
          <a:bodyPr>
            <a:normAutofit/>
          </a:bodyPr>
          <a:lstStyle/>
          <a:p>
            <a:r>
              <a:rPr lang="en-US" dirty="0" smtClean="0"/>
              <a:t>Suppose we want to model the dependent variable Y in terms of three predictors, </a:t>
            </a:r>
          </a:p>
          <a:p>
            <a:endParaRPr lang="en-US" dirty="0" smtClean="0"/>
          </a:p>
          <a:p>
            <a:r>
              <a:rPr lang="en-US" dirty="0" smtClean="0"/>
              <a:t>Typically will not have enough data to try and directly estimate f </a:t>
            </a:r>
          </a:p>
          <a:p>
            <a:r>
              <a:rPr lang="en-US" dirty="0" smtClean="0"/>
              <a:t>Therefore, we usually have to assume that it has some restricted form, such as linear </a:t>
            </a:r>
          </a:p>
        </p:txBody>
      </p:sp>
      <p:pic>
        <p:nvPicPr>
          <p:cNvPr id="1026" name="Picture 2"/>
          <p:cNvPicPr>
            <a:picLocks noChangeAspect="1" noChangeArrowheads="1"/>
          </p:cNvPicPr>
          <p:nvPr/>
        </p:nvPicPr>
        <p:blipFill>
          <a:blip r:embed="rId2"/>
          <a:srcRect/>
          <a:stretch>
            <a:fillRect/>
          </a:stretch>
        </p:blipFill>
        <p:spPr bwMode="auto">
          <a:xfrm>
            <a:off x="2590800" y="2667000"/>
            <a:ext cx="3200400" cy="78105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2590800" y="5410200"/>
            <a:ext cx="3600450" cy="914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91630445"/>
              </p:ext>
            </p:extLst>
          </p:nvPr>
        </p:nvGraphicFramePr>
        <p:xfrm>
          <a:off x="457200" y="609600"/>
          <a:ext cx="8229600" cy="55165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13749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a:t>
            </a:r>
            <a:endParaRPr lang="en-US" dirty="0"/>
          </a:p>
        </p:txBody>
      </p:sp>
      <p:sp>
        <p:nvSpPr>
          <p:cNvPr id="3" name="Content Placeholder 2"/>
          <p:cNvSpPr>
            <a:spLocks noGrp="1"/>
          </p:cNvSpPr>
          <p:nvPr>
            <p:ph idx="1"/>
          </p:nvPr>
        </p:nvSpPr>
        <p:spPr/>
        <p:txBody>
          <a:bodyPr/>
          <a:lstStyle/>
          <a:p>
            <a:endParaRPr lang="en-US" dirty="0"/>
          </a:p>
        </p:txBody>
      </p:sp>
      <p:pic>
        <p:nvPicPr>
          <p:cNvPr id="8" name="Picture 7"/>
          <p:cNvPicPr>
            <a:picLocks noChangeAspect="1"/>
          </p:cNvPicPr>
          <p:nvPr/>
        </p:nvPicPr>
        <p:blipFill>
          <a:blip r:embed="rId2"/>
          <a:stretch>
            <a:fillRect/>
          </a:stretch>
        </p:blipFill>
        <p:spPr>
          <a:xfrm>
            <a:off x="1752600" y="2514600"/>
            <a:ext cx="5547109" cy="1138238"/>
          </a:xfrm>
          <a:prstGeom prst="rect">
            <a:avLst/>
          </a:prstGeom>
        </p:spPr>
      </p:pic>
    </p:spTree>
    <p:extLst>
      <p:ext uri="{BB962C8B-B14F-4D97-AF65-F5344CB8AC3E}">
        <p14:creationId xmlns:p14="http://schemas.microsoft.com/office/powerpoint/2010/main" val="2686071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Different Choices of parameters (</a:t>
            </a:r>
            <a:r>
              <a:rPr lang="el-GR" dirty="0" smtClean="0"/>
              <a:t>θ</a:t>
            </a:r>
            <a:r>
              <a:rPr lang="en-US" dirty="0" smtClean="0"/>
              <a:t>’s)</a:t>
            </a:r>
            <a:endParaRPr lang="en-US" dirty="0"/>
          </a:p>
        </p:txBody>
      </p:sp>
      <p:pic>
        <p:nvPicPr>
          <p:cNvPr id="7170" name="Picture 2"/>
          <p:cNvPicPr>
            <a:picLocks noGrp="1" noChangeAspect="1" noChangeArrowheads="1"/>
          </p:cNvPicPr>
          <p:nvPr>
            <p:ph idx="1"/>
          </p:nvPr>
        </p:nvPicPr>
        <p:blipFill>
          <a:blip r:embed="rId2"/>
          <a:srcRect/>
          <a:stretch>
            <a:fillRect/>
          </a:stretch>
        </p:blipFill>
        <p:spPr bwMode="auto">
          <a:xfrm>
            <a:off x="194310" y="1929606"/>
            <a:ext cx="8767331" cy="424259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Cost Function</a:t>
            </a:r>
            <a:endParaRPr lang="en-US" dirty="0"/>
          </a:p>
        </p:txBody>
      </p:sp>
      <p:sp>
        <p:nvSpPr>
          <p:cNvPr id="3" name="Content Placeholder 2"/>
          <p:cNvSpPr>
            <a:spLocks noGrp="1"/>
          </p:cNvSpPr>
          <p:nvPr>
            <p:ph idx="1"/>
          </p:nvPr>
        </p:nvSpPr>
        <p:spPr/>
        <p:txBody>
          <a:bodyPr/>
          <a:lstStyle/>
          <a:p>
            <a:r>
              <a:rPr lang="en-US" dirty="0" smtClean="0"/>
              <a:t>Idea: Choose </a:t>
            </a:r>
            <a:r>
              <a:rPr lang="el-GR" dirty="0" smtClean="0"/>
              <a:t>θ</a:t>
            </a:r>
            <a:r>
              <a:rPr lang="en-US" i="1" baseline="-25000" dirty="0" smtClean="0"/>
              <a:t>0 </a:t>
            </a:r>
            <a:r>
              <a:rPr lang="en-US" dirty="0" smtClean="0"/>
              <a:t>, </a:t>
            </a:r>
            <a:r>
              <a:rPr lang="el-GR" dirty="0" smtClean="0"/>
              <a:t>θ</a:t>
            </a:r>
            <a:r>
              <a:rPr lang="en-US" i="1" baseline="-25000" dirty="0" smtClean="0"/>
              <a:t>1 </a:t>
            </a:r>
            <a:r>
              <a:rPr lang="en-US" dirty="0" smtClean="0"/>
              <a:t>so that h</a:t>
            </a:r>
            <a:r>
              <a:rPr lang="el-GR" baseline="-25000" dirty="0" smtClean="0"/>
              <a:t>θ</a:t>
            </a:r>
            <a:r>
              <a:rPr lang="en-US" dirty="0" smtClean="0"/>
              <a:t>(x) is close to </a:t>
            </a:r>
            <a:r>
              <a:rPr lang="en-US" i="1" dirty="0" smtClean="0"/>
              <a:t>y</a:t>
            </a:r>
            <a:r>
              <a:rPr lang="en-US" dirty="0" smtClean="0"/>
              <a:t> for our training examples (x, y).</a:t>
            </a:r>
            <a:r>
              <a:rPr lang="en-US" i="1" dirty="0" smtClean="0"/>
              <a:t> </a:t>
            </a:r>
            <a:r>
              <a:rPr lang="en-US" dirty="0" smtClean="0"/>
              <a:t>  </a:t>
            </a:r>
            <a:endParaRPr lang="en-US" dirty="0"/>
          </a:p>
        </p:txBody>
      </p:sp>
      <p:pic>
        <p:nvPicPr>
          <p:cNvPr id="6" name="Picture 5"/>
          <p:cNvPicPr>
            <a:picLocks noChangeAspect="1"/>
          </p:cNvPicPr>
          <p:nvPr/>
        </p:nvPicPr>
        <p:blipFill>
          <a:blip r:embed="rId2"/>
          <a:stretch>
            <a:fillRect/>
          </a:stretch>
        </p:blipFill>
        <p:spPr>
          <a:xfrm>
            <a:off x="606810" y="2989120"/>
            <a:ext cx="7848234" cy="1409700"/>
          </a:xfrm>
          <a:prstGeom prst="rect">
            <a:avLst/>
          </a:prstGeom>
        </p:spPr>
      </p:pic>
    </p:spTree>
    <p:extLst>
      <p:ext uri="{BB962C8B-B14F-4D97-AF65-F5344CB8AC3E}">
        <p14:creationId xmlns:p14="http://schemas.microsoft.com/office/powerpoint/2010/main" val="15173733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Cost Function</a:t>
            </a:r>
            <a:endParaRPr lang="en-US" dirty="0"/>
          </a:p>
        </p:txBody>
      </p:sp>
      <p:sp>
        <p:nvSpPr>
          <p:cNvPr id="3" name="Content Placeholder 2"/>
          <p:cNvSpPr>
            <a:spLocks noGrp="1"/>
          </p:cNvSpPr>
          <p:nvPr>
            <p:ph idx="1"/>
          </p:nvPr>
        </p:nvSpPr>
        <p:spPr/>
        <p:txBody>
          <a:bodyPr/>
          <a:lstStyle/>
          <a:p>
            <a:endParaRPr lang="en-US"/>
          </a:p>
        </p:txBody>
      </p:sp>
      <p:pic>
        <p:nvPicPr>
          <p:cNvPr id="8194" name="Picture 2"/>
          <p:cNvPicPr>
            <a:picLocks noChangeAspect="1" noChangeArrowheads="1"/>
          </p:cNvPicPr>
          <p:nvPr/>
        </p:nvPicPr>
        <p:blipFill>
          <a:blip r:embed="rId2"/>
          <a:srcRect/>
          <a:stretch>
            <a:fillRect/>
          </a:stretch>
        </p:blipFill>
        <p:spPr bwMode="auto">
          <a:xfrm>
            <a:off x="552450" y="1667840"/>
            <a:ext cx="8039100" cy="46196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Minimizing Error</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926114308"/>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687180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Mean Squared Error</a:t>
            </a:r>
            <a:endParaRPr lang="en-US" dirty="0"/>
          </a:p>
        </p:txBody>
      </p:sp>
      <p:pic>
        <p:nvPicPr>
          <p:cNvPr id="13314" name="Picture 2"/>
          <p:cNvPicPr>
            <a:picLocks noGrp="1" noChangeAspect="1" noChangeArrowheads="1"/>
          </p:cNvPicPr>
          <p:nvPr>
            <p:ph idx="1"/>
          </p:nvPr>
        </p:nvPicPr>
        <p:blipFill>
          <a:blip r:embed="rId2"/>
          <a:srcRect/>
          <a:stretch>
            <a:fillRect/>
          </a:stretch>
        </p:blipFill>
        <p:spPr bwMode="auto">
          <a:xfrm>
            <a:off x="566737" y="1610519"/>
            <a:ext cx="8010525" cy="4505325"/>
          </a:xfrm>
          <a:prstGeom prst="rect">
            <a:avLst/>
          </a:prstGeom>
          <a:noFill/>
          <a:ln w="9525">
            <a:noFill/>
            <a:miter lim="800000"/>
            <a:headEnd/>
            <a:tailEnd/>
          </a:ln>
          <a:effectLst/>
        </p:spPr>
      </p:pic>
      <p:pic>
        <p:nvPicPr>
          <p:cNvPr id="13315" name="Picture 3"/>
          <p:cNvPicPr>
            <a:picLocks noChangeAspect="1" noChangeArrowheads="1"/>
          </p:cNvPicPr>
          <p:nvPr/>
        </p:nvPicPr>
        <p:blipFill>
          <a:blip r:embed="rId3"/>
          <a:srcRect/>
          <a:stretch>
            <a:fillRect/>
          </a:stretch>
        </p:blipFill>
        <p:spPr bwMode="auto">
          <a:xfrm>
            <a:off x="990600" y="6172200"/>
            <a:ext cx="7458075" cy="685800"/>
          </a:xfrm>
          <a:prstGeom prst="rect">
            <a:avLst/>
          </a:prstGeom>
          <a:noFill/>
          <a:ln w="9525">
            <a:noFill/>
            <a:miter lim="800000"/>
            <a:headEnd/>
            <a:tailEnd/>
          </a:ln>
          <a:effectLst/>
        </p:spPr>
      </p:pic>
    </p:spTree>
    <p:extLst>
      <p:ext uri="{BB962C8B-B14F-4D97-AF65-F5344CB8AC3E}">
        <p14:creationId xmlns:p14="http://schemas.microsoft.com/office/powerpoint/2010/main" val="27907879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Gradient Descent</a:t>
            </a:r>
            <a:endParaRPr lang="en-US" dirty="0"/>
          </a:p>
        </p:txBody>
      </p:sp>
      <p:pic>
        <p:nvPicPr>
          <p:cNvPr id="14338" name="Picture 2"/>
          <p:cNvPicPr>
            <a:picLocks noGrp="1" noChangeAspect="1" noChangeArrowheads="1"/>
          </p:cNvPicPr>
          <p:nvPr>
            <p:ph idx="1"/>
          </p:nvPr>
        </p:nvPicPr>
        <p:blipFill>
          <a:blip r:embed="rId2"/>
          <a:srcRect/>
          <a:stretch>
            <a:fillRect/>
          </a:stretch>
        </p:blipFill>
        <p:spPr bwMode="auto">
          <a:xfrm>
            <a:off x="91732" y="1867693"/>
            <a:ext cx="8823667" cy="4547499"/>
          </a:xfrm>
          <a:prstGeom prst="rect">
            <a:avLst/>
          </a:prstGeom>
          <a:noFill/>
          <a:ln w="9525">
            <a:noFill/>
            <a:miter lim="800000"/>
            <a:headEnd/>
            <a:tailEnd/>
          </a:ln>
          <a:effectLst/>
        </p:spPr>
      </p:pic>
    </p:spTree>
    <p:extLst>
      <p:ext uri="{BB962C8B-B14F-4D97-AF65-F5344CB8AC3E}">
        <p14:creationId xmlns:p14="http://schemas.microsoft.com/office/powerpoint/2010/main" val="7360239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5362" name="Picture 2"/>
          <p:cNvPicPr>
            <a:picLocks noGrp="1" noChangeAspect="1" noChangeArrowheads="1"/>
          </p:cNvPicPr>
          <p:nvPr>
            <p:ph idx="1"/>
          </p:nvPr>
        </p:nvPicPr>
        <p:blipFill>
          <a:blip r:embed="rId2"/>
          <a:srcRect/>
          <a:stretch>
            <a:fillRect/>
          </a:stretch>
        </p:blipFill>
        <p:spPr bwMode="auto">
          <a:xfrm>
            <a:off x="372688" y="609600"/>
            <a:ext cx="8416472" cy="5867400"/>
          </a:xfrm>
          <a:prstGeom prst="rect">
            <a:avLst/>
          </a:prstGeom>
          <a:noFill/>
          <a:ln w="9525">
            <a:noFill/>
            <a:miter lim="800000"/>
            <a:headEnd/>
            <a:tailEnd/>
          </a:ln>
          <a:effectLst/>
        </p:spPr>
      </p:pic>
    </p:spTree>
    <p:extLst>
      <p:ext uri="{BB962C8B-B14F-4D97-AF65-F5344CB8AC3E}">
        <p14:creationId xmlns:p14="http://schemas.microsoft.com/office/powerpoint/2010/main" val="19434216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a:t>
            </a:r>
            <a:endParaRPr lang="en-US" dirty="0"/>
          </a:p>
        </p:txBody>
      </p:sp>
      <p:sp>
        <p:nvSpPr>
          <p:cNvPr id="3" name="Content Placeholder 2"/>
          <p:cNvSpPr>
            <a:spLocks noGrp="1"/>
          </p:cNvSpPr>
          <p:nvPr>
            <p:ph idx="1"/>
          </p:nvPr>
        </p:nvSpPr>
        <p:spPr/>
        <p:txBody>
          <a:bodyPr>
            <a:normAutofit lnSpcReduction="10000"/>
          </a:bodyPr>
          <a:lstStyle/>
          <a:p>
            <a:r>
              <a:rPr lang="en-US" dirty="0" smtClean="0"/>
              <a:t>Technique used for the modeling and analysis of numerical data</a:t>
            </a:r>
          </a:p>
          <a:p>
            <a:r>
              <a:rPr lang="en-US" dirty="0" smtClean="0"/>
              <a:t>Exploits the relationship between two or more variables so that we can gain information about one of them through knowing values of the other</a:t>
            </a:r>
          </a:p>
          <a:p>
            <a:r>
              <a:rPr lang="en-US" dirty="0" smtClean="0"/>
              <a:t>Regression can be used for prediction, estimation, hypothesis testing, and modeling causal relationships</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Gradient Descent Algorithm</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66800" y="1520031"/>
            <a:ext cx="6638925" cy="4686300"/>
          </a:xfrm>
          <a:prstGeom prst="rect">
            <a:avLst/>
          </a:prstGeom>
        </p:spPr>
      </p:pic>
    </p:spTree>
    <p:extLst>
      <p:ext uri="{BB962C8B-B14F-4D97-AF65-F5344CB8AC3E}">
        <p14:creationId xmlns:p14="http://schemas.microsoft.com/office/powerpoint/2010/main" val="25318104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Cost Function in 2D</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36406" y="1935162"/>
            <a:ext cx="5983594" cy="4643353"/>
          </a:xfrm>
          <a:prstGeom prst="rect">
            <a:avLst/>
          </a:prstGeom>
        </p:spPr>
      </p:pic>
    </p:spTree>
    <p:extLst>
      <p:ext uri="{BB962C8B-B14F-4D97-AF65-F5344CB8AC3E}">
        <p14:creationId xmlns:p14="http://schemas.microsoft.com/office/powerpoint/2010/main" val="5822714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3D &amp; Contour Plots</a:t>
            </a: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16751" y="2081212"/>
            <a:ext cx="8656055" cy="4624388"/>
          </a:xfrm>
          <a:prstGeom prst="rect">
            <a:avLst/>
          </a:prstGeom>
        </p:spPr>
      </p:pic>
    </p:spTree>
    <p:extLst>
      <p:ext uri="{BB962C8B-B14F-4D97-AF65-F5344CB8AC3E}">
        <p14:creationId xmlns:p14="http://schemas.microsoft.com/office/powerpoint/2010/main" val="20621296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Stochastic Gradient Descent</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55128" y="1607126"/>
            <a:ext cx="8331672" cy="4963039"/>
          </a:xfrm>
          <a:prstGeom prst="rect">
            <a:avLst/>
          </a:prstGeom>
        </p:spPr>
      </p:pic>
    </p:spTree>
    <p:extLst>
      <p:ext uri="{BB962C8B-B14F-4D97-AF65-F5344CB8AC3E}">
        <p14:creationId xmlns:p14="http://schemas.microsoft.com/office/powerpoint/2010/main" val="40993113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Non-Convex Cost Function</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96126" y="1752600"/>
            <a:ext cx="8090674" cy="4467742"/>
          </a:xfrm>
          <a:prstGeom prst="rect">
            <a:avLst/>
          </a:prstGeom>
        </p:spPr>
      </p:pic>
    </p:spTree>
    <p:extLst>
      <p:ext uri="{BB962C8B-B14F-4D97-AF65-F5344CB8AC3E}">
        <p14:creationId xmlns:p14="http://schemas.microsoft.com/office/powerpoint/2010/main" val="3695382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Saddle Point</a:t>
            </a:r>
            <a:endParaRPr lang="en-US" dirty="0"/>
          </a:p>
        </p:txBody>
      </p:sp>
      <p:sp>
        <p:nvSpPr>
          <p:cNvPr id="3" name="Content Placeholder 2"/>
          <p:cNvSpPr>
            <a:spLocks noGrp="1"/>
          </p:cNvSpPr>
          <p:nvPr>
            <p:ph idx="1"/>
          </p:nvPr>
        </p:nvSpPr>
        <p:spPr/>
        <p:txBody>
          <a:bodyPr/>
          <a:lstStyle/>
          <a:p>
            <a:r>
              <a:rPr lang="en-US" dirty="0" smtClean="0"/>
              <a:t>There is also a saddle point. This is a point in the data where the gradient is zero but it is not an optimal point. </a:t>
            </a:r>
          </a:p>
          <a:p>
            <a:r>
              <a:rPr lang="en-US" dirty="0" smtClean="0"/>
              <a:t>We don’t have a specific way</a:t>
            </a:r>
          </a:p>
          <a:p>
            <a:pPr marL="0" indent="0">
              <a:buNone/>
            </a:pPr>
            <a:r>
              <a:rPr lang="en-US" dirty="0" smtClean="0"/>
              <a:t>to avoid this point and it is still</a:t>
            </a:r>
          </a:p>
          <a:p>
            <a:pPr marL="0" indent="0">
              <a:buNone/>
            </a:pPr>
            <a:r>
              <a:rPr lang="en-US" dirty="0" smtClean="0"/>
              <a:t>an active area of research</a:t>
            </a:r>
            <a:endParaRPr lang="en-US" dirty="0"/>
          </a:p>
        </p:txBody>
      </p:sp>
      <p:pic>
        <p:nvPicPr>
          <p:cNvPr id="4" name="Picture 3"/>
          <p:cNvPicPr>
            <a:picLocks noChangeAspect="1"/>
          </p:cNvPicPr>
          <p:nvPr/>
        </p:nvPicPr>
        <p:blipFill>
          <a:blip r:embed="rId2"/>
          <a:stretch>
            <a:fillRect/>
          </a:stretch>
        </p:blipFill>
        <p:spPr>
          <a:xfrm>
            <a:off x="5766957" y="2819400"/>
            <a:ext cx="3086100" cy="3657600"/>
          </a:xfrm>
          <a:prstGeom prst="rect">
            <a:avLst/>
          </a:prstGeom>
        </p:spPr>
      </p:pic>
    </p:spTree>
    <p:extLst>
      <p:ext uri="{BB962C8B-B14F-4D97-AF65-F5344CB8AC3E}">
        <p14:creationId xmlns:p14="http://schemas.microsoft.com/office/powerpoint/2010/main" val="40639443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Different Loss Function</a:t>
            </a: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Sum </a:t>
            </a:r>
            <a:r>
              <a:rPr lang="en-US" dirty="0"/>
              <a:t>of Errors (SE</a:t>
            </a:r>
            <a:r>
              <a:rPr lang="en-US" dirty="0" smtClean="0"/>
              <a:t>)</a:t>
            </a:r>
          </a:p>
          <a:p>
            <a:pPr marL="514350" indent="-514350">
              <a:buAutoNum type="arabicPeriod"/>
            </a:pPr>
            <a:r>
              <a:rPr lang="en-US" dirty="0" smtClean="0"/>
              <a:t>Ordinary Least Square (OLS)</a:t>
            </a:r>
            <a:endParaRPr lang="en-US" dirty="0"/>
          </a:p>
          <a:p>
            <a:pPr marL="514350" indent="-514350">
              <a:buAutoNum type="arabicPeriod"/>
            </a:pPr>
            <a:r>
              <a:rPr lang="en-US" dirty="0" smtClean="0"/>
              <a:t>Sum </a:t>
            </a:r>
            <a:r>
              <a:rPr lang="en-US" dirty="0"/>
              <a:t>of Absolute Errors (</a:t>
            </a:r>
            <a:r>
              <a:rPr lang="en-US" dirty="0" smtClean="0"/>
              <a:t>SAE)</a:t>
            </a:r>
            <a:endParaRPr lang="en-US" dirty="0"/>
          </a:p>
          <a:p>
            <a:pPr marL="514350" indent="-514350">
              <a:buAutoNum type="arabicPeriod"/>
            </a:pPr>
            <a:r>
              <a:rPr lang="en-US" dirty="0" smtClean="0"/>
              <a:t>Sum </a:t>
            </a:r>
            <a:r>
              <a:rPr lang="en-US" dirty="0"/>
              <a:t>of Squared </a:t>
            </a:r>
            <a:r>
              <a:rPr lang="en-US" dirty="0" smtClean="0"/>
              <a:t>Errors(SSE)</a:t>
            </a:r>
          </a:p>
          <a:p>
            <a:pPr marL="514350" indent="-514350">
              <a:buAutoNum type="arabicPeriod"/>
            </a:pPr>
            <a:r>
              <a:rPr lang="en-US" dirty="0" smtClean="0"/>
              <a:t>Mean </a:t>
            </a:r>
            <a:r>
              <a:rPr lang="en-US" dirty="0"/>
              <a:t>Squared Errors (</a:t>
            </a:r>
            <a:r>
              <a:rPr lang="en-US" dirty="0" smtClean="0"/>
              <a:t>MSE)</a:t>
            </a:r>
          </a:p>
          <a:p>
            <a:pPr marL="514350" indent="-514350">
              <a:buAutoNum type="arabicPeriod"/>
            </a:pPr>
            <a:r>
              <a:rPr lang="en-US" dirty="0" smtClean="0"/>
              <a:t>Root </a:t>
            </a:r>
            <a:r>
              <a:rPr lang="en-US" dirty="0"/>
              <a:t>Mean Squared Error (</a:t>
            </a:r>
            <a:r>
              <a:rPr lang="en-US" dirty="0" smtClean="0"/>
              <a:t>RMSE)</a:t>
            </a:r>
          </a:p>
          <a:p>
            <a:pPr marL="514350" indent="-514350">
              <a:buAutoNum type="arabicPeriod"/>
            </a:pPr>
            <a:r>
              <a:rPr lang="en-US" dirty="0" smtClean="0"/>
              <a:t>etc.</a:t>
            </a:r>
          </a:p>
          <a:p>
            <a:pPr>
              <a:buNone/>
            </a:pP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 Squared Error</a:t>
            </a:r>
            <a:endParaRPr lang="en-US" dirty="0"/>
          </a:p>
        </p:txBody>
      </p:sp>
      <p:pic>
        <p:nvPicPr>
          <p:cNvPr id="9218" name="Picture 2"/>
          <p:cNvPicPr>
            <a:picLocks noGrp="1" noChangeAspect="1" noChangeArrowheads="1"/>
          </p:cNvPicPr>
          <p:nvPr>
            <p:ph idx="1"/>
          </p:nvPr>
        </p:nvPicPr>
        <p:blipFill>
          <a:blip r:embed="rId2"/>
          <a:srcRect/>
          <a:stretch>
            <a:fillRect/>
          </a:stretch>
        </p:blipFill>
        <p:spPr bwMode="auto">
          <a:xfrm>
            <a:off x="764656" y="1600200"/>
            <a:ext cx="7614687" cy="4525963"/>
          </a:xfrm>
          <a:prstGeom prst="rect">
            <a:avLst/>
          </a:prstGeom>
          <a:noFill/>
          <a:ln w="9525">
            <a:noFill/>
            <a:miter lim="800000"/>
            <a:headEnd/>
            <a:tailEnd/>
          </a:ln>
          <a:effectLst/>
        </p:spPr>
      </p:pic>
      <p:sp>
        <p:nvSpPr>
          <p:cNvPr id="4" name="Rectangle 3"/>
          <p:cNvSpPr/>
          <p:nvPr/>
        </p:nvSpPr>
        <p:spPr>
          <a:xfrm>
            <a:off x="990600" y="5410200"/>
            <a:ext cx="21336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Estimation of Model Parameters</a:t>
            </a:r>
            <a:endParaRPr lang="en-US" dirty="0"/>
          </a:p>
        </p:txBody>
      </p:sp>
      <p:pic>
        <p:nvPicPr>
          <p:cNvPr id="10242" name="Picture 2"/>
          <p:cNvPicPr>
            <a:picLocks noGrp="1" noChangeAspect="1" noChangeArrowheads="1"/>
          </p:cNvPicPr>
          <p:nvPr>
            <p:ph idx="1"/>
          </p:nvPr>
        </p:nvPicPr>
        <p:blipFill>
          <a:blip r:embed="rId2"/>
          <a:srcRect/>
          <a:stretch>
            <a:fillRect/>
          </a:stretch>
        </p:blipFill>
        <p:spPr bwMode="auto">
          <a:xfrm>
            <a:off x="685800" y="1600200"/>
            <a:ext cx="8000999" cy="502752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pic>
        <p:nvPicPr>
          <p:cNvPr id="11266" name="Picture 2"/>
          <p:cNvPicPr>
            <a:picLocks noGrp="1" noChangeAspect="1" noChangeArrowheads="1"/>
          </p:cNvPicPr>
          <p:nvPr>
            <p:ph idx="1"/>
          </p:nvPr>
        </p:nvPicPr>
        <p:blipFill>
          <a:blip r:embed="rId2"/>
          <a:srcRect/>
          <a:stretch>
            <a:fillRect/>
          </a:stretch>
        </p:blipFill>
        <p:spPr bwMode="auto">
          <a:xfrm>
            <a:off x="450022" y="1600200"/>
            <a:ext cx="8236777" cy="4876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versus Classification</a:t>
            </a:r>
            <a:endParaRPr lang="en-US" dirty="0"/>
          </a:p>
        </p:txBody>
      </p:sp>
      <p:sp>
        <p:nvSpPr>
          <p:cNvPr id="3" name="Content Placeholder 2"/>
          <p:cNvSpPr>
            <a:spLocks noGrp="1"/>
          </p:cNvSpPr>
          <p:nvPr>
            <p:ph idx="1"/>
          </p:nvPr>
        </p:nvSpPr>
        <p:spPr/>
        <p:txBody>
          <a:bodyPr/>
          <a:lstStyle/>
          <a:p>
            <a:r>
              <a:rPr lang="en-GB" dirty="0" smtClean="0"/>
              <a:t>Classification: the output variable takes </a:t>
            </a:r>
            <a:r>
              <a:rPr lang="en-GB" dirty="0" smtClean="0">
                <a:solidFill>
                  <a:srgbClr val="FF0000"/>
                </a:solidFill>
              </a:rPr>
              <a:t>class labels</a:t>
            </a:r>
          </a:p>
          <a:p>
            <a:endParaRPr lang="en-GB" dirty="0" smtClean="0"/>
          </a:p>
          <a:p>
            <a:r>
              <a:rPr lang="en-GB" dirty="0" smtClean="0"/>
              <a:t>Regression: the output variable takes </a:t>
            </a:r>
            <a:r>
              <a:rPr lang="en-GB" dirty="0" smtClean="0">
                <a:solidFill>
                  <a:srgbClr val="FF0000"/>
                </a:solidFill>
              </a:rPr>
              <a:t>continuous values</a:t>
            </a:r>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2290" name="Picture 2"/>
          <p:cNvPicPr>
            <a:picLocks noGrp="1" noChangeAspect="1" noChangeArrowheads="1"/>
          </p:cNvPicPr>
          <p:nvPr>
            <p:ph idx="1"/>
          </p:nvPr>
        </p:nvPicPr>
        <p:blipFill>
          <a:blip r:embed="rId2"/>
          <a:srcRect/>
          <a:stretch>
            <a:fillRect/>
          </a:stretch>
        </p:blipFill>
        <p:spPr bwMode="auto">
          <a:xfrm>
            <a:off x="1220825" y="913554"/>
            <a:ext cx="6246775" cy="521260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Ordinary Least Squares (OLS) Method</a:t>
            </a:r>
            <a:endParaRPr lang="en-US" dirty="0"/>
          </a:p>
        </p:txBody>
      </p:sp>
      <p:sp>
        <p:nvSpPr>
          <p:cNvPr id="3" name="Content Placeholder 2"/>
          <p:cNvSpPr>
            <a:spLocks noGrp="1"/>
          </p:cNvSpPr>
          <p:nvPr>
            <p:ph idx="1"/>
          </p:nvPr>
        </p:nvSpPr>
        <p:spPr/>
        <p:txBody>
          <a:bodyPr/>
          <a:lstStyle/>
          <a:p>
            <a:r>
              <a:rPr lang="en-US" dirty="0"/>
              <a:t>To use OLS method, we apply the below formula to find the equation</a:t>
            </a:r>
          </a:p>
        </p:txBody>
      </p:sp>
      <p:pic>
        <p:nvPicPr>
          <p:cNvPr id="16386" name="Picture 2"/>
          <p:cNvPicPr>
            <a:picLocks noChangeAspect="1" noChangeArrowheads="1"/>
          </p:cNvPicPr>
          <p:nvPr/>
        </p:nvPicPr>
        <p:blipFill>
          <a:blip r:embed="rId2"/>
          <a:srcRect/>
          <a:stretch>
            <a:fillRect/>
          </a:stretch>
        </p:blipFill>
        <p:spPr bwMode="auto">
          <a:xfrm>
            <a:off x="1976504" y="2827608"/>
            <a:ext cx="5051414" cy="36099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pic>
        <p:nvPicPr>
          <p:cNvPr id="17410" name="Picture 2"/>
          <p:cNvPicPr>
            <a:picLocks noGrp="1" noChangeAspect="1" noChangeArrowheads="1"/>
          </p:cNvPicPr>
          <p:nvPr>
            <p:ph idx="1"/>
          </p:nvPr>
        </p:nvPicPr>
        <p:blipFill>
          <a:blip r:embed="rId2"/>
          <a:srcRect/>
          <a:stretch>
            <a:fillRect/>
          </a:stretch>
        </p:blipFill>
        <p:spPr bwMode="auto">
          <a:xfrm>
            <a:off x="-152400" y="1600200"/>
            <a:ext cx="5562600" cy="4724400"/>
          </a:xfrm>
          <a:prstGeom prst="rect">
            <a:avLst/>
          </a:prstGeom>
          <a:noFill/>
          <a:ln w="9525">
            <a:noFill/>
            <a:miter lim="800000"/>
            <a:headEnd/>
            <a:tailEnd/>
          </a:ln>
          <a:effectLst/>
        </p:spPr>
      </p:pic>
      <p:pic>
        <p:nvPicPr>
          <p:cNvPr id="17411" name="Picture 3"/>
          <p:cNvPicPr>
            <a:picLocks noChangeAspect="1" noChangeArrowheads="1"/>
          </p:cNvPicPr>
          <p:nvPr/>
        </p:nvPicPr>
        <p:blipFill>
          <a:blip r:embed="rId3"/>
          <a:srcRect/>
          <a:stretch>
            <a:fillRect/>
          </a:stretch>
        </p:blipFill>
        <p:spPr bwMode="auto">
          <a:xfrm>
            <a:off x="5486400" y="2209800"/>
            <a:ext cx="3657600" cy="32289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pic>
        <p:nvPicPr>
          <p:cNvPr id="18434" name="Picture 2"/>
          <p:cNvPicPr>
            <a:picLocks noGrp="1" noChangeAspect="1" noChangeArrowheads="1"/>
          </p:cNvPicPr>
          <p:nvPr>
            <p:ph idx="1"/>
          </p:nvPr>
        </p:nvPicPr>
        <p:blipFill>
          <a:blip r:embed="rId2"/>
          <a:srcRect/>
          <a:stretch>
            <a:fillRect/>
          </a:stretch>
        </p:blipFill>
        <p:spPr bwMode="auto">
          <a:xfrm>
            <a:off x="88241" y="1905001"/>
            <a:ext cx="9022331" cy="4267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Improving Accuracy</a:t>
            </a:r>
            <a:endParaRPr lang="en-US" dirty="0"/>
          </a:p>
        </p:txBody>
      </p:sp>
      <p:sp>
        <p:nvSpPr>
          <p:cNvPr id="3" name="Content Placeholder 2"/>
          <p:cNvSpPr>
            <a:spLocks noGrp="1"/>
          </p:cNvSpPr>
          <p:nvPr>
            <p:ph idx="1"/>
          </p:nvPr>
        </p:nvSpPr>
        <p:spPr/>
        <p:txBody>
          <a:bodyPr/>
          <a:lstStyle/>
          <a:p>
            <a:r>
              <a:rPr lang="en-US" dirty="0"/>
              <a:t> </a:t>
            </a:r>
            <a:r>
              <a:rPr lang="en-US" b="1" dirty="0"/>
              <a:t>OLS doesn’t consider which independent variable is more important than others</a:t>
            </a:r>
            <a:r>
              <a:rPr lang="en-US" dirty="0"/>
              <a:t>. </a:t>
            </a:r>
            <a:endParaRPr lang="en-US" dirty="0" smtClean="0"/>
          </a:p>
          <a:p>
            <a:r>
              <a:rPr lang="en-US" dirty="0" smtClean="0"/>
              <a:t>It </a:t>
            </a:r>
            <a:r>
              <a:rPr lang="en-US" dirty="0"/>
              <a:t>simply finds the coefficients for a given data set. In short, there is only one set of betas to be found, resulting in the lowest ‘Residual Sum of Squares (RSS)’. </a:t>
            </a:r>
            <a:endParaRPr lang="en-US" dirty="0" smtClean="0"/>
          </a:p>
          <a:p>
            <a:r>
              <a:rPr lang="en-US" smtClean="0"/>
              <a:t>The </a:t>
            </a:r>
            <a:r>
              <a:rPr lang="en-US" dirty="0"/>
              <a:t>question then becomes </a:t>
            </a:r>
            <a:r>
              <a:rPr lang="en-US" i="1" dirty="0"/>
              <a:t>“</a:t>
            </a:r>
            <a:r>
              <a:rPr lang="en-US" i="1" dirty="0" smtClean="0"/>
              <a:t>Is a model with the lowest RSS truly the best model?</a:t>
            </a:r>
            <a:r>
              <a:rPr lang="en-US" i="1" dirty="0"/>
              <a:t>”</a:t>
            </a:r>
            <a:r>
              <a:rPr lang="en-US" dirty="0"/>
              <a:t>.</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Polynomial Regression</a:t>
            </a:r>
            <a:endParaRPr lang="en-US" dirty="0"/>
          </a:p>
        </p:txBody>
      </p:sp>
      <p:sp>
        <p:nvSpPr>
          <p:cNvPr id="3" name="Content Placeholder 2"/>
          <p:cNvSpPr>
            <a:spLocks noGrp="1"/>
          </p:cNvSpPr>
          <p:nvPr>
            <p:ph idx="1"/>
          </p:nvPr>
        </p:nvSpPr>
        <p:spPr>
          <a:xfrm>
            <a:off x="-63316" y="1600200"/>
            <a:ext cx="5181600" cy="4525963"/>
          </a:xfrm>
        </p:spPr>
        <p:txBody>
          <a:bodyPr>
            <a:normAutofit fontScale="77500" lnSpcReduction="20000"/>
          </a:bodyPr>
          <a:lstStyle/>
          <a:p>
            <a:r>
              <a:rPr lang="en-US" dirty="0" smtClean="0"/>
              <a:t>We can see that the straight line is unable to capture the patterns in the data. This is an example of </a:t>
            </a:r>
            <a:r>
              <a:rPr lang="en-US" b="1" dirty="0" smtClean="0"/>
              <a:t>under-fitting</a:t>
            </a:r>
            <a:r>
              <a:rPr lang="en-US" dirty="0" smtClean="0"/>
              <a:t>.</a:t>
            </a:r>
          </a:p>
          <a:p>
            <a:r>
              <a:rPr lang="en-US" b="1" i="1" dirty="0" smtClean="0"/>
              <a:t>To overcome under-fitting, we need to increase the complexity of the model.</a:t>
            </a:r>
          </a:p>
          <a:p>
            <a:r>
              <a:rPr lang="en-US" dirty="0" smtClean="0"/>
              <a:t>To generate a higher order equation we can add powers of the original features as new features. The linear model,</a:t>
            </a:r>
          </a:p>
          <a:p>
            <a:endParaRPr lang="en-US" dirty="0" smtClean="0"/>
          </a:p>
          <a:p>
            <a:r>
              <a:rPr lang="en-US" dirty="0" smtClean="0"/>
              <a:t>can be transformed to</a:t>
            </a:r>
          </a:p>
          <a:p>
            <a:endParaRPr lang="en-US" dirty="0"/>
          </a:p>
        </p:txBody>
      </p:sp>
      <p:pic>
        <p:nvPicPr>
          <p:cNvPr id="1026" name="Picture 2"/>
          <p:cNvPicPr>
            <a:picLocks noChangeAspect="1" noChangeArrowheads="1"/>
          </p:cNvPicPr>
          <p:nvPr/>
        </p:nvPicPr>
        <p:blipFill>
          <a:blip r:embed="rId2"/>
          <a:srcRect/>
          <a:stretch>
            <a:fillRect/>
          </a:stretch>
        </p:blipFill>
        <p:spPr bwMode="auto">
          <a:xfrm>
            <a:off x="4978788" y="1752600"/>
            <a:ext cx="4038600" cy="41148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1981200" y="4953000"/>
            <a:ext cx="2131943" cy="6858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1828800" y="5867400"/>
            <a:ext cx="3330102" cy="7524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Polynomial Regression</a:t>
            </a:r>
            <a:endParaRPr lang="en-US" dirty="0"/>
          </a:p>
        </p:txBody>
      </p:sp>
      <p:sp>
        <p:nvSpPr>
          <p:cNvPr id="3" name="Content Placeholder 2"/>
          <p:cNvSpPr>
            <a:spLocks noGrp="1"/>
          </p:cNvSpPr>
          <p:nvPr>
            <p:ph idx="1"/>
          </p:nvPr>
        </p:nvSpPr>
        <p:spPr>
          <a:xfrm>
            <a:off x="457200" y="1276637"/>
            <a:ext cx="8229600" cy="3428999"/>
          </a:xfrm>
        </p:spPr>
        <p:txBody>
          <a:bodyPr>
            <a:noAutofit/>
          </a:bodyPr>
          <a:lstStyle/>
          <a:p>
            <a:r>
              <a:rPr lang="en-US" sz="2000" dirty="0" smtClean="0"/>
              <a:t>A model is said to be linear when it is linear in parameters. So the model </a:t>
            </a:r>
          </a:p>
          <a:p>
            <a:endParaRPr lang="en-US" sz="2000" dirty="0" smtClean="0"/>
          </a:p>
          <a:p>
            <a:endParaRPr lang="en-US" sz="2000" dirty="0" smtClean="0"/>
          </a:p>
          <a:p>
            <a:endParaRPr lang="en-US" sz="2000" dirty="0" smtClean="0"/>
          </a:p>
          <a:p>
            <a:endParaRPr lang="en-US" sz="2000" dirty="0" smtClean="0"/>
          </a:p>
          <a:p>
            <a:r>
              <a:rPr lang="en-US" sz="2000" dirty="0" smtClean="0"/>
              <a:t>are also the linear model. In fact, they are the second-order polynomials in one and two variables, respectively.</a:t>
            </a:r>
          </a:p>
          <a:p>
            <a:r>
              <a:rPr lang="en-US" sz="2000" dirty="0" smtClean="0"/>
              <a:t>The polynomial models can be used in those situations where the relationship between study and explanatory variables is curvilinear.</a:t>
            </a:r>
            <a:endParaRPr lang="en-US" sz="2000" dirty="0"/>
          </a:p>
        </p:txBody>
      </p:sp>
      <p:pic>
        <p:nvPicPr>
          <p:cNvPr id="2050" name="Picture 2"/>
          <p:cNvPicPr>
            <a:picLocks noChangeAspect="1" noChangeArrowheads="1"/>
          </p:cNvPicPr>
          <p:nvPr/>
        </p:nvPicPr>
        <p:blipFill>
          <a:blip r:embed="rId2"/>
          <a:srcRect/>
          <a:stretch>
            <a:fillRect/>
          </a:stretch>
        </p:blipFill>
        <p:spPr bwMode="auto">
          <a:xfrm>
            <a:off x="2209800" y="1704145"/>
            <a:ext cx="5082772" cy="1295608"/>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533400" y="4500562"/>
            <a:ext cx="3129996" cy="2357438"/>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a:srcRect/>
          <a:stretch>
            <a:fillRect/>
          </a:stretch>
        </p:blipFill>
        <p:spPr bwMode="auto">
          <a:xfrm>
            <a:off x="4953000" y="4496071"/>
            <a:ext cx="3276599" cy="236192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Polynomial Regression</a:t>
            </a:r>
            <a:endParaRPr lang="en-US" dirty="0"/>
          </a:p>
        </p:txBody>
      </p:sp>
      <p:pic>
        <p:nvPicPr>
          <p:cNvPr id="3074" name="Picture 2"/>
          <p:cNvPicPr>
            <a:picLocks noChangeAspect="1" noChangeArrowheads="1"/>
          </p:cNvPicPr>
          <p:nvPr/>
        </p:nvPicPr>
        <p:blipFill>
          <a:blip r:embed="rId2"/>
          <a:srcRect/>
          <a:stretch>
            <a:fillRect/>
          </a:stretch>
        </p:blipFill>
        <p:spPr bwMode="auto">
          <a:xfrm>
            <a:off x="-2419" y="1602548"/>
            <a:ext cx="4535727" cy="3579052"/>
          </a:xfrm>
          <a:prstGeom prst="rect">
            <a:avLst/>
          </a:prstGeom>
          <a:noFill/>
          <a:ln w="9525">
            <a:noFill/>
            <a:miter lim="800000"/>
            <a:headEnd/>
            <a:tailEnd/>
          </a:ln>
          <a:effectLst/>
        </p:spPr>
      </p:pic>
      <p:cxnSp>
        <p:nvCxnSpPr>
          <p:cNvPr id="6" name="Straight Connector 5"/>
          <p:cNvCxnSpPr/>
          <p:nvPr/>
        </p:nvCxnSpPr>
        <p:spPr>
          <a:xfrm rot="16200000" flipH="1">
            <a:off x="2314708" y="3859820"/>
            <a:ext cx="4572000" cy="5276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91432" y="5410200"/>
            <a:ext cx="4419600" cy="646331"/>
          </a:xfrm>
          <a:prstGeom prst="rect">
            <a:avLst/>
          </a:prstGeom>
          <a:noFill/>
        </p:spPr>
        <p:txBody>
          <a:bodyPr wrap="square" rtlCol="0">
            <a:spAutoFit/>
          </a:bodyPr>
          <a:lstStyle/>
          <a:p>
            <a:r>
              <a:rPr lang="en-US" dirty="0" smtClean="0"/>
              <a:t>fitting linear, quadratic and cubic curves on the dataset.</a:t>
            </a:r>
            <a:endParaRPr lang="en-US" dirty="0"/>
          </a:p>
        </p:txBody>
      </p:sp>
      <p:pic>
        <p:nvPicPr>
          <p:cNvPr id="3075" name="Picture 3"/>
          <p:cNvPicPr>
            <a:picLocks noChangeAspect="1" noChangeArrowheads="1"/>
          </p:cNvPicPr>
          <p:nvPr/>
        </p:nvPicPr>
        <p:blipFill>
          <a:blip r:embed="rId3"/>
          <a:srcRect/>
          <a:stretch>
            <a:fillRect/>
          </a:stretch>
        </p:blipFill>
        <p:spPr bwMode="auto">
          <a:xfrm>
            <a:off x="4648200" y="1752600"/>
            <a:ext cx="4525329" cy="3226756"/>
          </a:xfrm>
          <a:prstGeom prst="rect">
            <a:avLst/>
          </a:prstGeom>
          <a:noFill/>
          <a:ln w="9525">
            <a:noFill/>
            <a:miter lim="800000"/>
            <a:headEnd/>
            <a:tailEnd/>
          </a:ln>
          <a:effectLst/>
        </p:spPr>
      </p:pic>
      <p:sp>
        <p:nvSpPr>
          <p:cNvPr id="11" name="Rectangle 10"/>
          <p:cNvSpPr/>
          <p:nvPr/>
        </p:nvSpPr>
        <p:spPr>
          <a:xfrm>
            <a:off x="5397316" y="5486400"/>
            <a:ext cx="3198311" cy="369332"/>
          </a:xfrm>
          <a:prstGeom prst="rect">
            <a:avLst/>
          </a:prstGeom>
        </p:spPr>
        <p:txBody>
          <a:bodyPr wrap="none">
            <a:spAutoFit/>
          </a:bodyPr>
          <a:lstStyle/>
          <a:p>
            <a:r>
              <a:rPr lang="en-US" dirty="0" smtClean="0"/>
              <a:t>The  curves for degree 3 and 20.</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Interpretability</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When we have a large number of attributes in the model, there will generally be many that have little or no effect on the response</a:t>
            </a:r>
          </a:p>
          <a:p>
            <a:endParaRPr lang="en-US" dirty="0" smtClean="0"/>
          </a:p>
          <a:p>
            <a:r>
              <a:rPr lang="en-US" dirty="0" smtClean="0"/>
              <a:t>Including such irrelevant variable leads to unnecessary complexity</a:t>
            </a:r>
          </a:p>
          <a:p>
            <a:endParaRPr lang="en-US" dirty="0" smtClean="0"/>
          </a:p>
          <a:p>
            <a:r>
              <a:rPr lang="en-US" dirty="0" smtClean="0"/>
              <a:t>Leaving these variables in the model makes it harder to see the effect of the important variables</a:t>
            </a:r>
          </a:p>
          <a:p>
            <a:endParaRPr lang="en-US" dirty="0" smtClean="0"/>
          </a:p>
          <a:p>
            <a:r>
              <a:rPr lang="en-US" dirty="0" smtClean="0"/>
              <a:t>The model would be easier to interpret by removing (i.e. setting the coefficients to zero) the unimportant variables</a:t>
            </a:r>
          </a:p>
          <a:p>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6851" y="908720"/>
            <a:ext cx="4343400" cy="2895600"/>
          </a:xfrm>
        </p:spPr>
        <p:txBody>
          <a:bodyPr/>
          <a:lstStyle/>
          <a:p>
            <a:r>
              <a:rPr lang="en-US" sz="2400" dirty="0"/>
              <a:t>Carefully selected features can improve model accuracy, but adding too many can lead to overfitting</a:t>
            </a:r>
          </a:p>
          <a:p>
            <a:pPr lvl="1"/>
            <a:r>
              <a:rPr lang="en-US" sz="1600" dirty="0"/>
              <a:t>Overfitted models describe random error or noise instead of any underlying relationship</a:t>
            </a:r>
          </a:p>
          <a:p>
            <a:pPr lvl="1"/>
            <a:r>
              <a:rPr lang="en-US" sz="1600" dirty="0"/>
              <a:t>They generally have poor predictive performance on test data</a:t>
            </a:r>
          </a:p>
        </p:txBody>
      </p:sp>
      <p:sp>
        <p:nvSpPr>
          <p:cNvPr id="3" name="Title 2"/>
          <p:cNvSpPr>
            <a:spLocks noGrp="1"/>
          </p:cNvSpPr>
          <p:nvPr>
            <p:ph type="title"/>
          </p:nvPr>
        </p:nvSpPr>
        <p:spPr>
          <a:xfrm>
            <a:off x="76200" y="167394"/>
            <a:ext cx="7924800" cy="609600"/>
          </a:xfrm>
        </p:spPr>
        <p:txBody>
          <a:bodyPr>
            <a:normAutofit fontScale="90000"/>
          </a:bodyPr>
          <a:lstStyle/>
          <a:p>
            <a:r>
              <a:rPr lang="en-US" dirty="0"/>
              <a:t>Feature/Variable Selection</a:t>
            </a:r>
          </a:p>
        </p:txBody>
      </p:sp>
      <p:pic>
        <p:nvPicPr>
          <p:cNvPr id="4" name="Picture 3"/>
          <p:cNvPicPr>
            <a:picLocks noChangeAspect="1"/>
          </p:cNvPicPr>
          <p:nvPr/>
        </p:nvPicPr>
        <p:blipFill>
          <a:blip r:embed="rId2"/>
          <a:stretch>
            <a:fillRect/>
          </a:stretch>
        </p:blipFill>
        <p:spPr>
          <a:xfrm>
            <a:off x="4410251" y="791308"/>
            <a:ext cx="4673872" cy="2942492"/>
          </a:xfrm>
          <a:prstGeom prst="rect">
            <a:avLst/>
          </a:prstGeom>
        </p:spPr>
      </p:pic>
      <p:sp>
        <p:nvSpPr>
          <p:cNvPr id="5" name="Content Placeholder 1"/>
          <p:cNvSpPr txBox="1">
            <a:spLocks/>
          </p:cNvSpPr>
          <p:nvPr/>
        </p:nvSpPr>
        <p:spPr bwMode="auto">
          <a:xfrm>
            <a:off x="0" y="3841486"/>
            <a:ext cx="9067800" cy="1447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SzPct val="70000"/>
              <a:buFont typeface="Wingdings" pitchFamily="-107" charset="2"/>
              <a:buChar char="§"/>
              <a:defRPr sz="3200">
                <a:solidFill>
                  <a:schemeClr val="tx2"/>
                </a:solidFill>
                <a:latin typeface="+mn-lt"/>
                <a:ea typeface="ＭＳ Ｐゴシック" pitchFamily="-107" charset="-128"/>
                <a:cs typeface="+mn-cs"/>
              </a:defRPr>
            </a:lvl1pPr>
            <a:lvl2pPr marL="742950" indent="-285750" algn="l" rtl="0" eaLnBrk="0" fontAlgn="base" hangingPunct="0">
              <a:spcBef>
                <a:spcPct val="20000"/>
              </a:spcBef>
              <a:spcAft>
                <a:spcPct val="0"/>
              </a:spcAft>
              <a:buChar char="–"/>
              <a:defRPr sz="2800">
                <a:solidFill>
                  <a:schemeClr val="tx2"/>
                </a:solidFill>
                <a:latin typeface="+mn-lt"/>
                <a:ea typeface="ＭＳ Ｐゴシック" pitchFamily="-107" charset="-128"/>
              </a:defRPr>
            </a:lvl2pPr>
            <a:lvl3pPr marL="1143000" indent="-228600" algn="l" rtl="0" eaLnBrk="0" fontAlgn="base" hangingPunct="0">
              <a:spcBef>
                <a:spcPct val="20000"/>
              </a:spcBef>
              <a:spcAft>
                <a:spcPct val="0"/>
              </a:spcAft>
              <a:buSzPct val="80000"/>
              <a:buChar char="•"/>
              <a:defRPr sz="2400">
                <a:solidFill>
                  <a:schemeClr val="tx2"/>
                </a:solidFill>
                <a:latin typeface="+mn-lt"/>
                <a:ea typeface="ＭＳ Ｐゴシック" pitchFamily="-107" charset="-128"/>
              </a:defRPr>
            </a:lvl3pPr>
            <a:lvl4pPr marL="1600200" indent="-228600" algn="l" rtl="0" eaLnBrk="0" fontAlgn="base" hangingPunct="0">
              <a:spcBef>
                <a:spcPct val="20000"/>
              </a:spcBef>
              <a:spcAft>
                <a:spcPct val="0"/>
              </a:spcAft>
              <a:buChar char="–"/>
              <a:defRPr sz="2000">
                <a:solidFill>
                  <a:schemeClr val="tx2"/>
                </a:solidFill>
                <a:latin typeface="+mn-lt"/>
                <a:ea typeface="ＭＳ Ｐゴシック" pitchFamily="-107" charset="-128"/>
              </a:defRPr>
            </a:lvl4pPr>
            <a:lvl5pPr marL="2057400" indent="-228600" algn="l" rtl="0" eaLnBrk="0" fontAlgn="base" hangingPunct="0">
              <a:spcBef>
                <a:spcPct val="20000"/>
              </a:spcBef>
              <a:spcAft>
                <a:spcPct val="0"/>
              </a:spcAft>
              <a:buChar char="»"/>
              <a:defRPr sz="2000">
                <a:solidFill>
                  <a:schemeClr val="tx2"/>
                </a:solidFill>
                <a:latin typeface="+mn-lt"/>
                <a:ea typeface="ＭＳ Ｐゴシック" pitchFamily="-107" charset="-128"/>
              </a:defRPr>
            </a:lvl5pPr>
            <a:lvl6pPr marL="2514600" indent="-228600" algn="l" rtl="0" fontAlgn="base">
              <a:spcBef>
                <a:spcPct val="20000"/>
              </a:spcBef>
              <a:spcAft>
                <a:spcPct val="0"/>
              </a:spcAft>
              <a:buChar char="»"/>
              <a:defRPr sz="2000">
                <a:solidFill>
                  <a:schemeClr val="accent2"/>
                </a:solidFill>
                <a:latin typeface="+mn-lt"/>
                <a:ea typeface="ＭＳ Ｐゴシック" pitchFamily="-107" charset="-128"/>
              </a:defRPr>
            </a:lvl6pPr>
            <a:lvl7pPr marL="2971800" indent="-228600" algn="l" rtl="0" fontAlgn="base">
              <a:spcBef>
                <a:spcPct val="20000"/>
              </a:spcBef>
              <a:spcAft>
                <a:spcPct val="0"/>
              </a:spcAft>
              <a:buChar char="»"/>
              <a:defRPr sz="2000">
                <a:solidFill>
                  <a:schemeClr val="accent2"/>
                </a:solidFill>
                <a:latin typeface="+mn-lt"/>
                <a:ea typeface="ＭＳ Ｐゴシック" pitchFamily="-107" charset="-128"/>
              </a:defRPr>
            </a:lvl7pPr>
            <a:lvl8pPr marL="3429000" indent="-228600" algn="l" rtl="0" fontAlgn="base">
              <a:spcBef>
                <a:spcPct val="20000"/>
              </a:spcBef>
              <a:spcAft>
                <a:spcPct val="0"/>
              </a:spcAft>
              <a:buChar char="»"/>
              <a:defRPr sz="2000">
                <a:solidFill>
                  <a:schemeClr val="accent2"/>
                </a:solidFill>
                <a:latin typeface="+mn-lt"/>
                <a:ea typeface="ＭＳ Ｐゴシック" pitchFamily="-107" charset="-128"/>
              </a:defRPr>
            </a:lvl8pPr>
            <a:lvl9pPr marL="3886200" indent="-228600" algn="l" rtl="0" fontAlgn="base">
              <a:spcBef>
                <a:spcPct val="20000"/>
              </a:spcBef>
              <a:spcAft>
                <a:spcPct val="0"/>
              </a:spcAft>
              <a:buChar char="»"/>
              <a:defRPr sz="2000">
                <a:solidFill>
                  <a:schemeClr val="accent2"/>
                </a:solidFill>
                <a:latin typeface="+mn-lt"/>
                <a:ea typeface="ＭＳ Ｐゴシック" pitchFamily="-107" charset="-128"/>
              </a:defRPr>
            </a:lvl9pPr>
          </a:lstStyle>
          <a:p>
            <a:r>
              <a:rPr lang="en-US" sz="2200" kern="0" dirty="0"/>
              <a:t>For instance, we can use a 15-degree polynomial function to fit the following data so that the fitted curve goes nicely through the data points</a:t>
            </a:r>
          </a:p>
          <a:p>
            <a:r>
              <a:rPr lang="en-US" sz="2200" kern="0" dirty="0"/>
              <a:t>However, a brand new dataset collected from the same population may not fit this particular curve well at all</a:t>
            </a:r>
          </a:p>
        </p:txBody>
      </p:sp>
    </p:spTree>
    <p:extLst>
      <p:ext uri="{BB962C8B-B14F-4D97-AF65-F5344CB8AC3E}">
        <p14:creationId xmlns:p14="http://schemas.microsoft.com/office/powerpoint/2010/main" val="405386476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smtClean="0"/>
              <a:t>Predicting House Value</a:t>
            </a:r>
          </a:p>
          <a:p>
            <a:pPr lvl="1"/>
            <a:r>
              <a:rPr lang="en-US" dirty="0" smtClean="0"/>
              <a:t>Actual Price: £100,000</a:t>
            </a:r>
          </a:p>
          <a:p>
            <a:pPr lvl="1"/>
            <a:r>
              <a:rPr lang="en-US" dirty="0" smtClean="0"/>
              <a:t>Predicted 1: £99,950 (Very Good Prediction)</a:t>
            </a:r>
          </a:p>
          <a:p>
            <a:pPr lvl="1"/>
            <a:r>
              <a:rPr lang="en-US" dirty="0" smtClean="0"/>
              <a:t>Predicted 2: £50,000 (Very Bad Prediction)</a:t>
            </a:r>
          </a:p>
          <a:p>
            <a:pPr lvl="1"/>
            <a:endParaRPr lang="en-US" dirty="0" smtClean="0"/>
          </a:p>
          <a:p>
            <a:r>
              <a:rPr lang="en-US" dirty="0" smtClean="0"/>
              <a:t>Predicting Car Premium</a:t>
            </a:r>
          </a:p>
          <a:p>
            <a:pPr lvl="1"/>
            <a:r>
              <a:rPr lang="en-US" dirty="0" smtClean="0"/>
              <a:t>Using Location, Age, History etc</a:t>
            </a:r>
          </a:p>
          <a:p>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609600"/>
            <a:ext cx="8953500" cy="4114800"/>
          </a:xfrm>
        </p:spPr>
        <p:txBody>
          <a:bodyPr>
            <a:normAutofit fontScale="92500" lnSpcReduction="20000"/>
          </a:bodyPr>
          <a:lstStyle/>
          <a:p>
            <a:r>
              <a:rPr lang="en-US" sz="2400" u="sng" dirty="0"/>
              <a:t>Subset Selection</a:t>
            </a:r>
          </a:p>
          <a:p>
            <a:pPr lvl="1"/>
            <a:r>
              <a:rPr lang="en-US" sz="2000" dirty="0"/>
              <a:t>Identify a subset of the </a:t>
            </a:r>
            <a:r>
              <a:rPr lang="en-US" sz="2000" i="1" dirty="0"/>
              <a:t>p</a:t>
            </a:r>
            <a:r>
              <a:rPr lang="en-US" sz="2000" dirty="0"/>
              <a:t> predictors that we believe to be related to the response; then, fit a model using OLS on the reduced set.</a:t>
            </a:r>
          </a:p>
          <a:p>
            <a:pPr lvl="1"/>
            <a:r>
              <a:rPr lang="en-US" sz="2000" dirty="0"/>
              <a:t>Methods: best subset selection, stepwise selection</a:t>
            </a:r>
          </a:p>
          <a:p>
            <a:pPr lvl="1"/>
            <a:endParaRPr lang="en-US" sz="1200" dirty="0"/>
          </a:p>
          <a:p>
            <a:r>
              <a:rPr lang="en-US" sz="2400" u="sng" dirty="0"/>
              <a:t>Shrinkage (Regularization)</a:t>
            </a:r>
          </a:p>
          <a:p>
            <a:pPr lvl="1"/>
            <a:r>
              <a:rPr lang="en-US" sz="2000" dirty="0"/>
              <a:t>Involves shrinking the estimated coefficients toward zero relative to the OLS estimates; has the effect of reducing variance and performs variable selection.</a:t>
            </a:r>
          </a:p>
          <a:p>
            <a:pPr lvl="1"/>
            <a:r>
              <a:rPr lang="en-US" sz="2000" dirty="0"/>
              <a:t>Methods: ridge regression, lasso</a:t>
            </a:r>
          </a:p>
          <a:p>
            <a:endParaRPr lang="en-US" sz="1200" dirty="0"/>
          </a:p>
          <a:p>
            <a:r>
              <a:rPr lang="en-US" sz="2400" u="sng" dirty="0"/>
              <a:t>Dimension Reduction</a:t>
            </a:r>
          </a:p>
          <a:p>
            <a:pPr lvl="1"/>
            <a:r>
              <a:rPr lang="en-US" sz="2000" dirty="0"/>
              <a:t>Involves projecting the </a:t>
            </a:r>
            <a:r>
              <a:rPr lang="en-US" sz="2000" i="1" dirty="0"/>
              <a:t>p</a:t>
            </a:r>
            <a:r>
              <a:rPr lang="en-US" sz="2000" dirty="0"/>
              <a:t> predictors into a </a:t>
            </a:r>
            <a:r>
              <a:rPr lang="en-US" sz="2000" i="1" dirty="0"/>
              <a:t>M</a:t>
            </a:r>
            <a:r>
              <a:rPr lang="en-US" sz="2000" dirty="0"/>
              <a:t>-dimensional subspace, where </a:t>
            </a:r>
            <a:r>
              <a:rPr lang="en-US" sz="2000" i="1" dirty="0"/>
              <a:t>M </a:t>
            </a:r>
            <a:r>
              <a:rPr lang="en-US" sz="2000" dirty="0"/>
              <a:t>&lt; </a:t>
            </a:r>
            <a:r>
              <a:rPr lang="en-US" sz="2000" i="1" dirty="0"/>
              <a:t>p, </a:t>
            </a:r>
            <a:r>
              <a:rPr lang="en-US" sz="2000" dirty="0"/>
              <a:t>and fit the linear regression model using the </a:t>
            </a:r>
            <a:r>
              <a:rPr lang="en-US" sz="2000" i="1" dirty="0"/>
              <a:t>M</a:t>
            </a:r>
            <a:r>
              <a:rPr lang="en-US" sz="2000" dirty="0"/>
              <a:t> projections as predictors.</a:t>
            </a:r>
          </a:p>
          <a:p>
            <a:pPr lvl="1"/>
            <a:r>
              <a:rPr lang="en-US" sz="2000" dirty="0"/>
              <a:t>Methods: principal components regression, partial least squares</a:t>
            </a:r>
          </a:p>
        </p:txBody>
      </p:sp>
      <p:sp>
        <p:nvSpPr>
          <p:cNvPr id="3" name="Title 2"/>
          <p:cNvSpPr>
            <a:spLocks noGrp="1"/>
          </p:cNvSpPr>
          <p:nvPr>
            <p:ph type="title"/>
          </p:nvPr>
        </p:nvSpPr>
        <p:spPr>
          <a:xfrm>
            <a:off x="76200" y="0"/>
            <a:ext cx="7924800" cy="609600"/>
          </a:xfrm>
        </p:spPr>
        <p:txBody>
          <a:bodyPr>
            <a:normAutofit fontScale="90000"/>
          </a:bodyPr>
          <a:lstStyle/>
          <a:p>
            <a:r>
              <a:rPr lang="en-US" dirty="0"/>
              <a:t>Feature/Variable Selection (cont.)</a:t>
            </a:r>
          </a:p>
        </p:txBody>
      </p:sp>
    </p:spTree>
    <p:extLst>
      <p:ext uri="{BB962C8B-B14F-4D97-AF65-F5344CB8AC3E}">
        <p14:creationId xmlns:p14="http://schemas.microsoft.com/office/powerpoint/2010/main" val="240733239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Regularization</a:t>
            </a:r>
            <a:endParaRPr lang="en-US" dirty="0"/>
          </a:p>
        </p:txBody>
      </p:sp>
      <p:sp>
        <p:nvSpPr>
          <p:cNvPr id="3" name="Content Placeholder 2"/>
          <p:cNvSpPr>
            <a:spLocks noGrp="1"/>
          </p:cNvSpPr>
          <p:nvPr>
            <p:ph idx="1"/>
          </p:nvPr>
        </p:nvSpPr>
        <p:spPr>
          <a:xfrm>
            <a:off x="457200" y="1411456"/>
            <a:ext cx="8229600" cy="4525963"/>
          </a:xfrm>
        </p:spPr>
        <p:txBody>
          <a:bodyPr>
            <a:normAutofit/>
          </a:bodyPr>
          <a:lstStyle/>
          <a:p>
            <a:r>
              <a:rPr lang="en-US" sz="2800" dirty="0" smtClean="0"/>
              <a:t>Regularizations are techniques used to reduce the error by fitting a function appropriately on the given training set and avoid overfitting. </a:t>
            </a:r>
            <a:endParaRPr lang="en-US" sz="2800" dirty="0"/>
          </a:p>
        </p:txBody>
      </p:sp>
      <p:pic>
        <p:nvPicPr>
          <p:cNvPr id="1026" name="Picture 2"/>
          <p:cNvPicPr>
            <a:picLocks noChangeAspect="1" noChangeArrowheads="1"/>
          </p:cNvPicPr>
          <p:nvPr/>
        </p:nvPicPr>
        <p:blipFill>
          <a:blip r:embed="rId2"/>
          <a:srcRect/>
          <a:stretch>
            <a:fillRect/>
          </a:stretch>
        </p:blipFill>
        <p:spPr bwMode="auto">
          <a:xfrm>
            <a:off x="4019550" y="2743201"/>
            <a:ext cx="5124450" cy="4114800"/>
          </a:xfrm>
          <a:prstGeom prst="rect">
            <a:avLst/>
          </a:prstGeom>
          <a:noFill/>
          <a:ln w="9525">
            <a:noFill/>
            <a:miter lim="800000"/>
            <a:headEnd/>
            <a:tailEnd/>
          </a:ln>
          <a:effectLst/>
        </p:spPr>
      </p:pic>
      <p:sp>
        <p:nvSpPr>
          <p:cNvPr id="5" name="TextBox 4"/>
          <p:cNvSpPr txBox="1"/>
          <p:nvPr/>
        </p:nvSpPr>
        <p:spPr>
          <a:xfrm>
            <a:off x="457200" y="2819400"/>
            <a:ext cx="3733800" cy="3985706"/>
          </a:xfrm>
          <a:prstGeom prst="rect">
            <a:avLst/>
          </a:prstGeom>
          <a:noFill/>
        </p:spPr>
        <p:txBody>
          <a:bodyPr wrap="square" rtlCol="0">
            <a:spAutoFit/>
          </a:bodyPr>
          <a:lstStyle/>
          <a:p>
            <a:pPr algn="just">
              <a:buFont typeface="Arial" pitchFamily="34" charset="0"/>
              <a:buChar char="•"/>
            </a:pPr>
            <a:r>
              <a:rPr lang="en-US" sz="2200" dirty="0" smtClean="0"/>
              <a:t>  </a:t>
            </a:r>
            <a:r>
              <a:rPr lang="en-US" sz="2300" dirty="0" smtClean="0"/>
              <a:t>The graph of target variable </a:t>
            </a:r>
            <a:r>
              <a:rPr lang="en-US" sz="2300" dirty="0" err="1" smtClean="0"/>
              <a:t>vs</a:t>
            </a:r>
            <a:r>
              <a:rPr lang="en-US" sz="2300" dirty="0" smtClean="0"/>
              <a:t> input variable </a:t>
            </a:r>
            <a:r>
              <a:rPr lang="en-US" sz="2300" dirty="0" err="1" smtClean="0"/>
              <a:t>i.e</a:t>
            </a:r>
            <a:r>
              <a:rPr lang="en-US" sz="2300" dirty="0" smtClean="0"/>
              <a:t> y= sin(2πx). Blue circles are the training data-points. Green curve is the expected polynomial function which fits the training data set and red curve is the polynomial function of various degrees (given by variable M) that are trained to fit the data set.</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Regularization</a:t>
            </a:r>
            <a:endParaRPr lang="en-US" dirty="0"/>
          </a:p>
        </p:txBody>
      </p:sp>
      <p:sp>
        <p:nvSpPr>
          <p:cNvPr id="3" name="Content Placeholder 2"/>
          <p:cNvSpPr>
            <a:spLocks noGrp="1"/>
          </p:cNvSpPr>
          <p:nvPr>
            <p:ph idx="1"/>
          </p:nvPr>
        </p:nvSpPr>
        <p:spPr/>
        <p:txBody>
          <a:bodyPr>
            <a:normAutofit lnSpcReduction="10000"/>
          </a:bodyPr>
          <a:lstStyle/>
          <a:p>
            <a:r>
              <a:rPr lang="en-US" dirty="0" smtClean="0"/>
              <a:t>The dataset with a target variable </a:t>
            </a:r>
            <a:r>
              <a:rPr lang="en-US" b="1" i="1" dirty="0" smtClean="0"/>
              <a:t>t</a:t>
            </a:r>
            <a:r>
              <a:rPr lang="en-US" dirty="0" smtClean="0"/>
              <a:t> consisting of actual value with some added Gaussian noise.</a:t>
            </a:r>
          </a:p>
          <a:p>
            <a:endParaRPr lang="en-US" dirty="0" smtClean="0"/>
          </a:p>
          <a:p>
            <a:r>
              <a:rPr lang="en-US" dirty="0" smtClean="0"/>
              <a:t>The sum of square error for the above dataset is defined by:</a:t>
            </a:r>
          </a:p>
          <a:p>
            <a:endParaRPr lang="en-US" dirty="0" smtClean="0"/>
          </a:p>
          <a:p>
            <a:r>
              <a:rPr lang="en-US" dirty="0" smtClean="0"/>
              <a:t>the regularization co-efficient, our overall cost function becomes</a:t>
            </a:r>
            <a:endParaRPr lang="en-US" dirty="0"/>
          </a:p>
        </p:txBody>
      </p:sp>
      <p:pic>
        <p:nvPicPr>
          <p:cNvPr id="2050" name="Picture 2"/>
          <p:cNvPicPr>
            <a:picLocks noChangeAspect="1" noChangeArrowheads="1"/>
          </p:cNvPicPr>
          <p:nvPr/>
        </p:nvPicPr>
        <p:blipFill>
          <a:blip r:embed="rId2"/>
          <a:srcRect/>
          <a:stretch>
            <a:fillRect/>
          </a:stretch>
        </p:blipFill>
        <p:spPr bwMode="auto">
          <a:xfrm>
            <a:off x="2743200" y="2819400"/>
            <a:ext cx="3901587" cy="571500"/>
          </a:xfrm>
          <a:prstGeom prst="rect">
            <a:avLst/>
          </a:prstGeom>
          <a:noFill/>
          <a:ln w="9525">
            <a:noFill/>
            <a:miter lim="800000"/>
            <a:headEnd/>
            <a:tailEnd/>
          </a:ln>
          <a:effectLst/>
        </p:spPr>
      </p:pic>
      <p:pic>
        <p:nvPicPr>
          <p:cNvPr id="2053" name="Picture 5"/>
          <p:cNvPicPr>
            <a:picLocks noChangeAspect="1" noChangeArrowheads="1"/>
          </p:cNvPicPr>
          <p:nvPr/>
        </p:nvPicPr>
        <p:blipFill>
          <a:blip r:embed="rId3"/>
          <a:srcRect/>
          <a:stretch>
            <a:fillRect/>
          </a:stretch>
        </p:blipFill>
        <p:spPr bwMode="auto">
          <a:xfrm>
            <a:off x="3505199" y="4038600"/>
            <a:ext cx="3326459" cy="990600"/>
          </a:xfrm>
          <a:prstGeom prst="rect">
            <a:avLst/>
          </a:prstGeom>
          <a:noFill/>
          <a:ln w="9525">
            <a:noFill/>
            <a:miter lim="800000"/>
            <a:headEnd/>
            <a:tailEnd/>
          </a:ln>
          <a:effectLst/>
        </p:spPr>
      </p:pic>
      <p:pic>
        <p:nvPicPr>
          <p:cNvPr id="2054" name="Picture 6"/>
          <p:cNvPicPr>
            <a:picLocks noChangeAspect="1" noChangeArrowheads="1"/>
          </p:cNvPicPr>
          <p:nvPr/>
        </p:nvPicPr>
        <p:blipFill>
          <a:blip r:embed="rId4"/>
          <a:srcRect/>
          <a:stretch>
            <a:fillRect/>
          </a:stretch>
        </p:blipFill>
        <p:spPr bwMode="auto">
          <a:xfrm>
            <a:off x="3743915" y="5486400"/>
            <a:ext cx="3932729" cy="1371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Regularization</a:t>
            </a:r>
            <a:endParaRPr lang="en-US" dirty="0"/>
          </a:p>
        </p:txBody>
      </p:sp>
      <p:sp>
        <p:nvSpPr>
          <p:cNvPr id="3" name="Content Placeholder 2"/>
          <p:cNvSpPr>
            <a:spLocks noGrp="1"/>
          </p:cNvSpPr>
          <p:nvPr>
            <p:ph idx="1"/>
          </p:nvPr>
        </p:nvSpPr>
        <p:spPr/>
        <p:txBody>
          <a:bodyPr/>
          <a:lstStyle/>
          <a:p>
            <a:r>
              <a:rPr lang="en-US" dirty="0" smtClean="0"/>
              <a:t>Where, if q=1, then it is termed </a:t>
            </a:r>
            <a:r>
              <a:rPr lang="en-US" b="1" u="sng" dirty="0" smtClean="0"/>
              <a:t>as lasso regression or L1 </a:t>
            </a:r>
            <a:r>
              <a:rPr lang="en-US" dirty="0" smtClean="0"/>
              <a:t>regularization, and if q=2, then it is called </a:t>
            </a:r>
            <a:r>
              <a:rPr lang="en-US" b="1" u="sng" dirty="0" smtClean="0"/>
              <a:t>ridge regression or L2 </a:t>
            </a:r>
            <a:r>
              <a:rPr lang="en-US" dirty="0" smtClean="0"/>
              <a:t>regularization. If both the terms L1 regularization and L2 regularization are introduced simultaneously in our cost function, then it is termed as </a:t>
            </a:r>
            <a:r>
              <a:rPr lang="en-US" b="1" u="sng" dirty="0" smtClean="0"/>
              <a:t>elastic net regularization</a:t>
            </a:r>
            <a:r>
              <a:rPr lang="en-US" dirty="0" smtClean="0"/>
              <a:t>.</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190500" y="977876"/>
                <a:ext cx="8763000" cy="5803923"/>
              </a:xfrm>
            </p:spPr>
            <p:txBody>
              <a:bodyPr>
                <a:normAutofit fontScale="92500" lnSpcReduction="10000"/>
              </a:bodyPr>
              <a:lstStyle/>
              <a:p>
                <a:r>
                  <a:rPr lang="en-US" sz="2400" dirty="0"/>
                  <a:t>Recall that the OLS fitting procedure estimates the beta coefficients using the values that minimize:</a:t>
                </a:r>
              </a:p>
              <a:p>
                <a:endParaRPr lang="en-US" sz="2400" dirty="0"/>
              </a:p>
              <a:p>
                <a:endParaRPr lang="en-US" sz="2400" dirty="0"/>
              </a:p>
              <a:p>
                <a:endParaRPr lang="en-US" sz="2400" dirty="0"/>
              </a:p>
              <a:p>
                <a:endParaRPr lang="en-US" sz="2400" dirty="0" smtClean="0"/>
              </a:p>
              <a:p>
                <a:endParaRPr lang="en-US" sz="2400" dirty="0"/>
              </a:p>
              <a:p>
                <a:endParaRPr lang="en-US" sz="2400" dirty="0" smtClean="0"/>
              </a:p>
              <a:p>
                <a:r>
                  <a:rPr lang="en-US" sz="2400" dirty="0" smtClean="0"/>
                  <a:t>Ridge </a:t>
                </a:r>
                <a:r>
                  <a:rPr lang="en-US" sz="2400" dirty="0"/>
                  <a:t>regression is similar to OLS, except that the coefficients are estimated by minimizing a slightly different quantity:</a:t>
                </a:r>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r>
                  <a:rPr lang="en-US" sz="2400" dirty="0"/>
                  <a:t>where </a:t>
                </a:r>
                <a14:m>
                  <m:oMath xmlns:m="http://schemas.openxmlformats.org/officeDocument/2006/math">
                    <m:r>
                      <a:rPr lang="en-US" sz="2400" i="1" smtClean="0">
                        <a:latin typeface="Cambria Math" panose="02040503050406030204" pitchFamily="18" charset="0"/>
                        <a:ea typeface="Cambria Math" panose="02040503050406030204" pitchFamily="18" charset="0"/>
                      </a:rPr>
                      <m:t>𝜆</m:t>
                    </m:r>
                    <m:r>
                      <a:rPr lang="en-US" sz="2400" i="1" smtClean="0">
                        <a:latin typeface="Cambria Math" panose="02040503050406030204" pitchFamily="18" charset="0"/>
                        <a:ea typeface="Cambria Math" panose="02040503050406030204" pitchFamily="18" charset="0"/>
                      </a:rPr>
                      <m:t>≥0</m:t>
                    </m:r>
                  </m:oMath>
                </a14:m>
                <a:r>
                  <a:rPr lang="en-US" sz="2400" dirty="0"/>
                  <a:t> is a </a:t>
                </a:r>
                <a:r>
                  <a:rPr lang="en-US" sz="2400" i="1" dirty="0"/>
                  <a:t>tuning parameter</a:t>
                </a:r>
                <a:r>
                  <a:rPr lang="en-US" sz="2400" dirty="0"/>
                  <a:t>, to be determined separately.</a:t>
                </a:r>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190500" y="977876"/>
                <a:ext cx="8763000" cy="5803923"/>
              </a:xfrm>
              <a:blipFill>
                <a:blip r:embed="rId2"/>
                <a:stretch>
                  <a:fillRect l="-904" t="-1261" b="-1996"/>
                </a:stretch>
              </a:blipFill>
            </p:spPr>
            <p:txBody>
              <a:bodyPr/>
              <a:lstStyle/>
              <a:p>
                <a:r>
                  <a:rPr lang="en-US">
                    <a:noFill/>
                  </a:rPr>
                  <a:t> </a:t>
                </a:r>
              </a:p>
            </p:txBody>
          </p:sp>
        </mc:Fallback>
      </mc:AlternateContent>
      <p:sp>
        <p:nvSpPr>
          <p:cNvPr id="3" name="Title 2"/>
          <p:cNvSpPr>
            <a:spLocks noGrp="1"/>
          </p:cNvSpPr>
          <p:nvPr>
            <p:ph type="title"/>
          </p:nvPr>
        </p:nvSpPr>
        <p:spPr>
          <a:xfrm>
            <a:off x="251180" y="168645"/>
            <a:ext cx="7924800" cy="609600"/>
          </a:xfrm>
        </p:spPr>
        <p:txBody>
          <a:bodyPr>
            <a:normAutofit fontScale="90000"/>
          </a:bodyPr>
          <a:lstStyle/>
          <a:p>
            <a:r>
              <a:rPr lang="en-US" dirty="0"/>
              <a:t>Ridge Regression</a:t>
            </a:r>
          </a:p>
        </p:txBody>
      </p:sp>
      <p:pic>
        <p:nvPicPr>
          <p:cNvPr id="4" name="Picture 3"/>
          <p:cNvPicPr>
            <a:picLocks noChangeAspect="1"/>
          </p:cNvPicPr>
          <p:nvPr/>
        </p:nvPicPr>
        <p:blipFill>
          <a:blip r:embed="rId3"/>
          <a:stretch>
            <a:fillRect/>
          </a:stretch>
        </p:blipFill>
        <p:spPr>
          <a:xfrm>
            <a:off x="2165293" y="1982725"/>
            <a:ext cx="4419600" cy="1352265"/>
          </a:xfrm>
          <a:prstGeom prst="rect">
            <a:avLst/>
          </a:prstGeom>
        </p:spPr>
      </p:pic>
      <p:pic>
        <p:nvPicPr>
          <p:cNvPr id="5" name="Picture 4"/>
          <p:cNvPicPr>
            <a:picLocks noChangeAspect="1"/>
          </p:cNvPicPr>
          <p:nvPr/>
        </p:nvPicPr>
        <p:blipFill>
          <a:blip r:embed="rId4"/>
          <a:stretch>
            <a:fillRect/>
          </a:stretch>
        </p:blipFill>
        <p:spPr>
          <a:xfrm>
            <a:off x="1524000" y="4700352"/>
            <a:ext cx="6096000" cy="1047750"/>
          </a:xfrm>
          <a:prstGeom prst="rect">
            <a:avLst/>
          </a:prstGeom>
        </p:spPr>
      </p:pic>
    </p:spTree>
    <p:extLst>
      <p:ext uri="{BB962C8B-B14F-4D97-AF65-F5344CB8AC3E}">
        <p14:creationId xmlns:p14="http://schemas.microsoft.com/office/powerpoint/2010/main" val="345590504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190500" y="980728"/>
                <a:ext cx="8763000" cy="4248472"/>
              </a:xfrm>
            </p:spPr>
            <p:txBody>
              <a:bodyPr/>
              <a:lstStyle/>
              <a:p>
                <a:r>
                  <a:rPr lang="en-US" sz="2400" dirty="0"/>
                  <a:t>Note that </a:t>
                </a:r>
                <a14:m>
                  <m:oMath xmlns:m="http://schemas.openxmlformats.org/officeDocument/2006/math">
                    <m:r>
                      <a:rPr lang="en-US" sz="2400" i="1" smtClean="0">
                        <a:latin typeface="Cambria Math" panose="02040503050406030204" pitchFamily="18" charset="0"/>
                        <a:ea typeface="Cambria Math" panose="02040503050406030204" pitchFamily="18" charset="0"/>
                      </a:rPr>
                      <m:t>𝜆</m:t>
                    </m:r>
                    <m:r>
                      <a:rPr lang="en-US" sz="2400" i="1" smtClean="0">
                        <a:latin typeface="Cambria Math" panose="02040503050406030204" pitchFamily="18" charset="0"/>
                        <a:ea typeface="Cambria Math" panose="02040503050406030204" pitchFamily="18" charset="0"/>
                      </a:rPr>
                      <m:t>≥0</m:t>
                    </m:r>
                  </m:oMath>
                </a14:m>
                <a:r>
                  <a:rPr lang="en-US" sz="2400" dirty="0"/>
                  <a:t> is a complexity parameter that controls the amount of shrinkage.</a:t>
                </a:r>
              </a:p>
              <a:p>
                <a:r>
                  <a:rPr lang="en-US" sz="2400" dirty="0"/>
                  <a:t>The idea of penalizing by the sum-of-squares of the parameters is also used in neural networks, where it is known as </a:t>
                </a:r>
                <a:r>
                  <a:rPr lang="en-US" sz="2400" i="1" dirty="0"/>
                  <a:t>weight decay</a:t>
                </a:r>
                <a:r>
                  <a:rPr lang="en-US" sz="2400" dirty="0"/>
                  <a:t>.</a:t>
                </a:r>
              </a:p>
              <a:p>
                <a:r>
                  <a:rPr lang="en-US" sz="2400" dirty="0"/>
                  <a:t>An equivalent way to write the ridge problem is:</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190500" y="980728"/>
                <a:ext cx="8763000" cy="4248472"/>
              </a:xfrm>
              <a:blipFill>
                <a:blip r:embed="rId2"/>
                <a:stretch>
                  <a:fillRect l="-417" t="-1148" r="-417"/>
                </a:stretch>
              </a:blipFill>
            </p:spPr>
            <p:txBody>
              <a:bodyPr/>
              <a:lstStyle/>
              <a:p>
                <a:r>
                  <a:rPr lang="en-US">
                    <a:noFill/>
                  </a:rPr>
                  <a:t> </a:t>
                </a:r>
              </a:p>
            </p:txBody>
          </p:sp>
        </mc:Fallback>
      </mc:AlternateContent>
      <p:sp>
        <p:nvSpPr>
          <p:cNvPr id="3" name="Title 2"/>
          <p:cNvSpPr>
            <a:spLocks noGrp="1"/>
          </p:cNvSpPr>
          <p:nvPr>
            <p:ph type="title"/>
          </p:nvPr>
        </p:nvSpPr>
        <p:spPr>
          <a:xfrm>
            <a:off x="228600" y="205556"/>
            <a:ext cx="7924800" cy="609600"/>
          </a:xfrm>
        </p:spPr>
        <p:txBody>
          <a:bodyPr>
            <a:normAutofit fontScale="90000"/>
          </a:bodyPr>
          <a:lstStyle/>
          <a:p>
            <a:r>
              <a:rPr lang="en-US" dirty="0"/>
              <a:t>Ridge Regression (cont.)</a:t>
            </a:r>
          </a:p>
        </p:txBody>
      </p:sp>
      <p:pic>
        <p:nvPicPr>
          <p:cNvPr id="6" name="Picture 5"/>
          <p:cNvPicPr>
            <a:picLocks noChangeAspect="1"/>
          </p:cNvPicPr>
          <p:nvPr/>
        </p:nvPicPr>
        <p:blipFill>
          <a:blip r:embed="rId3"/>
          <a:stretch>
            <a:fillRect/>
          </a:stretch>
        </p:blipFill>
        <p:spPr>
          <a:xfrm>
            <a:off x="1547664" y="2924944"/>
            <a:ext cx="6216926" cy="2571750"/>
          </a:xfrm>
          <a:prstGeom prst="rect">
            <a:avLst/>
          </a:prstGeom>
        </p:spPr>
      </p:pic>
    </p:spTree>
    <p:extLst>
      <p:ext uri="{BB962C8B-B14F-4D97-AF65-F5344CB8AC3E}">
        <p14:creationId xmlns:p14="http://schemas.microsoft.com/office/powerpoint/2010/main" val="13042493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722373"/>
            <a:ext cx="7693025" cy="4029075"/>
          </a:xfrm>
        </p:spPr>
        <p:txBody>
          <a:bodyPr>
            <a:normAutofit fontScale="92500" lnSpcReduction="20000"/>
          </a:bodyPr>
          <a:lstStyle/>
          <a:p>
            <a:r>
              <a:rPr lang="en-US" sz="2400" dirty="0"/>
              <a:t>The effect of this equation is to add a shrinkage penalty of the form </a:t>
            </a:r>
          </a:p>
          <a:p>
            <a:endParaRPr lang="en-US" sz="2400" dirty="0"/>
          </a:p>
          <a:p>
            <a:pPr marL="0" indent="0">
              <a:buNone/>
            </a:pPr>
            <a:endParaRPr lang="en-US" sz="2400" dirty="0"/>
          </a:p>
          <a:p>
            <a:pPr marL="0" indent="0">
              <a:buNone/>
            </a:pPr>
            <a:r>
              <a:rPr lang="en-US" sz="2400" dirty="0"/>
              <a:t>where the tuning parameter </a:t>
            </a:r>
            <a:r>
              <a:rPr lang="el-GR" sz="2400" dirty="0"/>
              <a:t>λ</a:t>
            </a:r>
            <a:r>
              <a:rPr lang="en-US" sz="2400" dirty="0"/>
              <a:t> is a positive value. </a:t>
            </a:r>
          </a:p>
          <a:p>
            <a:r>
              <a:rPr lang="en-US" sz="2400" dirty="0"/>
              <a:t>This has the effect of shrinking the estimated beta coefficients towards zero. It turns out that such a constraint should improve the fit, because shrinking the coefficients can significantly reduce their variance.</a:t>
            </a:r>
          </a:p>
          <a:p>
            <a:endParaRPr lang="en-US" sz="1100" dirty="0"/>
          </a:p>
          <a:p>
            <a:r>
              <a:rPr lang="en-US" sz="2400" dirty="0"/>
              <a:t>Note that when </a:t>
            </a:r>
            <a:r>
              <a:rPr lang="el-GR" sz="2400" dirty="0"/>
              <a:t>λ</a:t>
            </a:r>
            <a:r>
              <a:rPr lang="en-US" sz="2400" dirty="0"/>
              <a:t> = 0, the penalty term as no effect, and ridge regression will procedure the OLS estimates. Thus, selecting a good value for </a:t>
            </a:r>
            <a:r>
              <a:rPr lang="el-GR" sz="2400" dirty="0"/>
              <a:t>λ</a:t>
            </a:r>
            <a:r>
              <a:rPr lang="en-US" sz="2400" dirty="0"/>
              <a:t> is critical (can use cross-validation for this).</a:t>
            </a:r>
          </a:p>
          <a:p>
            <a:endParaRPr lang="en-US" sz="2400" dirty="0"/>
          </a:p>
        </p:txBody>
      </p:sp>
      <p:sp>
        <p:nvSpPr>
          <p:cNvPr id="3" name="Title 2"/>
          <p:cNvSpPr>
            <a:spLocks noGrp="1"/>
          </p:cNvSpPr>
          <p:nvPr>
            <p:ph type="title"/>
          </p:nvPr>
        </p:nvSpPr>
        <p:spPr>
          <a:xfrm>
            <a:off x="395536" y="116632"/>
            <a:ext cx="7924800" cy="609600"/>
          </a:xfrm>
        </p:spPr>
        <p:txBody>
          <a:bodyPr>
            <a:normAutofit fontScale="90000"/>
          </a:bodyPr>
          <a:lstStyle/>
          <a:p>
            <a:r>
              <a:rPr lang="en-US" dirty="0"/>
              <a:t>Ridge Regression (cont.)</a:t>
            </a:r>
          </a:p>
        </p:txBody>
      </p:sp>
      <p:pic>
        <p:nvPicPr>
          <p:cNvPr id="4" name="Picture 3"/>
          <p:cNvPicPr>
            <a:picLocks noChangeAspect="1"/>
          </p:cNvPicPr>
          <p:nvPr/>
        </p:nvPicPr>
        <p:blipFill>
          <a:blip r:embed="rId2"/>
          <a:stretch>
            <a:fillRect/>
          </a:stretch>
        </p:blipFill>
        <p:spPr>
          <a:xfrm>
            <a:off x="3563888" y="1095802"/>
            <a:ext cx="1172600" cy="986049"/>
          </a:xfrm>
          <a:prstGeom prst="rect">
            <a:avLst/>
          </a:prstGeom>
        </p:spPr>
      </p:pic>
    </p:spTree>
    <p:extLst>
      <p:ext uri="{BB962C8B-B14F-4D97-AF65-F5344CB8AC3E}">
        <p14:creationId xmlns:p14="http://schemas.microsoft.com/office/powerpoint/2010/main" val="13880980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1052736"/>
            <a:ext cx="4800600" cy="4114800"/>
          </a:xfrm>
        </p:spPr>
        <p:txBody>
          <a:bodyPr/>
          <a:lstStyle/>
          <a:p>
            <a:r>
              <a:rPr lang="en-US" sz="2400" dirty="0"/>
              <a:t>As </a:t>
            </a:r>
            <a:r>
              <a:rPr lang="el-GR" sz="2400" dirty="0"/>
              <a:t>λ</a:t>
            </a:r>
            <a:r>
              <a:rPr lang="en-US" sz="2400" dirty="0"/>
              <a:t> increases, the standardized ridge regression coefficients shrinks towards zero. </a:t>
            </a:r>
          </a:p>
          <a:p>
            <a:endParaRPr lang="en-US" sz="2400" dirty="0"/>
          </a:p>
          <a:p>
            <a:r>
              <a:rPr lang="en-US" sz="2400" dirty="0"/>
              <a:t>Thus, when </a:t>
            </a:r>
            <a:r>
              <a:rPr lang="el-GR" sz="2400" dirty="0"/>
              <a:t>λ</a:t>
            </a:r>
            <a:r>
              <a:rPr lang="en-US" sz="2400" dirty="0"/>
              <a:t> is extremely large, then all of the ridge coefficient estimates are basically zero; this corresponds to the </a:t>
            </a:r>
            <a:r>
              <a:rPr lang="en-US" sz="2400" i="1" dirty="0"/>
              <a:t>null model</a:t>
            </a:r>
            <a:r>
              <a:rPr lang="en-US" sz="2400" dirty="0"/>
              <a:t> that contains no predictors.</a:t>
            </a:r>
          </a:p>
        </p:txBody>
      </p:sp>
      <p:sp>
        <p:nvSpPr>
          <p:cNvPr id="3" name="Title 2"/>
          <p:cNvSpPr>
            <a:spLocks noGrp="1"/>
          </p:cNvSpPr>
          <p:nvPr>
            <p:ph type="title"/>
          </p:nvPr>
        </p:nvSpPr>
        <p:spPr>
          <a:xfrm>
            <a:off x="228600" y="188640"/>
            <a:ext cx="7924800" cy="609600"/>
          </a:xfrm>
        </p:spPr>
        <p:txBody>
          <a:bodyPr>
            <a:normAutofit fontScale="90000"/>
          </a:bodyPr>
          <a:lstStyle/>
          <a:p>
            <a:r>
              <a:rPr lang="en-US" dirty="0"/>
              <a:t>Ridge Regression (cont.)</a:t>
            </a:r>
          </a:p>
        </p:txBody>
      </p:sp>
      <p:pic>
        <p:nvPicPr>
          <p:cNvPr id="4" name="Picture 3" descr="6.4.pdf"/>
          <p:cNvPicPr>
            <a:picLocks noChangeAspect="1"/>
          </p:cNvPicPr>
          <p:nvPr/>
        </p:nvPicPr>
        <p:blipFill rotWithShape="1">
          <a:blip r:embed="rId2">
            <a:extLst>
              <a:ext uri="{28A0092B-C50C-407E-A947-70E740481C1C}">
                <a14:useLocalDpi xmlns:a14="http://schemas.microsoft.com/office/drawing/2010/main" val="0"/>
              </a:ext>
            </a:extLst>
          </a:blip>
          <a:srcRect r="50366"/>
          <a:stretch/>
        </p:blipFill>
        <p:spPr>
          <a:xfrm>
            <a:off x="5148064" y="692696"/>
            <a:ext cx="3700044" cy="3733800"/>
          </a:xfrm>
          <a:prstGeom prst="rect">
            <a:avLst/>
          </a:prstGeom>
        </p:spPr>
      </p:pic>
    </p:spTree>
    <p:extLst>
      <p:ext uri="{BB962C8B-B14F-4D97-AF65-F5344CB8AC3E}">
        <p14:creationId xmlns:p14="http://schemas.microsoft.com/office/powerpoint/2010/main" val="29969143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83295" y="967241"/>
            <a:ext cx="8553201" cy="3325856"/>
          </a:xfrm>
        </p:spPr>
        <p:txBody>
          <a:bodyPr/>
          <a:lstStyle/>
          <a:p>
            <a:r>
              <a:rPr lang="en-US" sz="2400" dirty="0"/>
              <a:t>The standard OLS coefficient estimates are </a:t>
            </a:r>
            <a:r>
              <a:rPr lang="en-US" sz="2400" i="1" dirty="0"/>
              <a:t>scale equivariant</a:t>
            </a:r>
            <a:endParaRPr lang="en-US" sz="2400" dirty="0"/>
          </a:p>
          <a:p>
            <a:r>
              <a:rPr lang="en-US" sz="2400" dirty="0"/>
              <a:t>However, the ridge regression coefficient estimates can change </a:t>
            </a:r>
            <a:r>
              <a:rPr lang="en-US" sz="2400" i="1" dirty="0"/>
              <a:t>substantially</a:t>
            </a:r>
            <a:r>
              <a:rPr lang="en-US" sz="2400" dirty="0"/>
              <a:t> when multiplying a given predictor by a constant, due to the sum of squared coefficients term in the penalty part of the ridge regression objective function</a:t>
            </a:r>
          </a:p>
          <a:p>
            <a:r>
              <a:rPr lang="en-US" sz="2400" dirty="0"/>
              <a:t>Thus, it is best to apply ridge regression after </a:t>
            </a:r>
            <a:r>
              <a:rPr lang="en-US" sz="2400" i="1" dirty="0"/>
              <a:t>standardizing the predictors</a:t>
            </a:r>
            <a:r>
              <a:rPr lang="en-US" sz="2400" dirty="0"/>
              <a:t>:</a:t>
            </a:r>
          </a:p>
        </p:txBody>
      </p:sp>
      <p:sp>
        <p:nvSpPr>
          <p:cNvPr id="3" name="Title 2"/>
          <p:cNvSpPr>
            <a:spLocks noGrp="1"/>
          </p:cNvSpPr>
          <p:nvPr>
            <p:ph type="title"/>
          </p:nvPr>
        </p:nvSpPr>
        <p:spPr>
          <a:xfrm>
            <a:off x="251520" y="198454"/>
            <a:ext cx="7924800" cy="609600"/>
          </a:xfrm>
        </p:spPr>
        <p:txBody>
          <a:bodyPr>
            <a:normAutofit fontScale="90000"/>
          </a:bodyPr>
          <a:lstStyle/>
          <a:p>
            <a:r>
              <a:rPr lang="en-US" dirty="0"/>
              <a:t>Ridge Regression (cont.)</a:t>
            </a:r>
          </a:p>
        </p:txBody>
      </p:sp>
      <p:pic>
        <p:nvPicPr>
          <p:cNvPr id="4" name="Picture 3"/>
          <p:cNvPicPr>
            <a:picLocks noChangeAspect="1"/>
          </p:cNvPicPr>
          <p:nvPr/>
        </p:nvPicPr>
        <p:blipFill>
          <a:blip r:embed="rId2"/>
          <a:stretch>
            <a:fillRect/>
          </a:stretch>
        </p:blipFill>
        <p:spPr>
          <a:xfrm>
            <a:off x="2915816" y="3861048"/>
            <a:ext cx="3067050" cy="971550"/>
          </a:xfrm>
          <a:prstGeom prst="rect">
            <a:avLst/>
          </a:prstGeom>
        </p:spPr>
      </p:pic>
    </p:spTree>
    <p:extLst>
      <p:ext uri="{BB962C8B-B14F-4D97-AF65-F5344CB8AC3E}">
        <p14:creationId xmlns:p14="http://schemas.microsoft.com/office/powerpoint/2010/main" val="260537759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399" y="980728"/>
            <a:ext cx="7693025" cy="4029075"/>
          </a:xfrm>
        </p:spPr>
        <p:txBody>
          <a:bodyPr/>
          <a:lstStyle/>
          <a:p>
            <a:r>
              <a:rPr lang="en-US" sz="2400" dirty="0"/>
              <a:t>It turns out that the OLS estimates generally have low bias but can be highly variable. In particular when </a:t>
            </a:r>
            <a:r>
              <a:rPr lang="en-US" sz="2400" i="1" dirty="0"/>
              <a:t>n</a:t>
            </a:r>
            <a:r>
              <a:rPr lang="en-US" sz="2400" dirty="0"/>
              <a:t> and </a:t>
            </a:r>
            <a:r>
              <a:rPr lang="en-US" sz="2400" i="1" dirty="0"/>
              <a:t>p</a:t>
            </a:r>
            <a:r>
              <a:rPr lang="en-US" sz="2400" dirty="0"/>
              <a:t> are of similar size or when </a:t>
            </a:r>
            <a:r>
              <a:rPr lang="en-US" sz="2400" i="1" dirty="0"/>
              <a:t>n</a:t>
            </a:r>
            <a:r>
              <a:rPr lang="en-US" sz="2400" dirty="0"/>
              <a:t> &lt; </a:t>
            </a:r>
            <a:r>
              <a:rPr lang="en-US" sz="2400" i="1" dirty="0"/>
              <a:t>p</a:t>
            </a:r>
            <a:r>
              <a:rPr lang="en-US" sz="2400" dirty="0"/>
              <a:t>, then the OLS estimates will be extremely variable </a:t>
            </a:r>
          </a:p>
          <a:p>
            <a:endParaRPr lang="en-US" sz="2400" dirty="0"/>
          </a:p>
          <a:p>
            <a:r>
              <a:rPr lang="en-US" sz="2400" dirty="0"/>
              <a:t>The penalty term makes the ridge regression estimates </a:t>
            </a:r>
            <a:r>
              <a:rPr lang="en-US" sz="2400" i="1" dirty="0"/>
              <a:t>biased</a:t>
            </a:r>
            <a:r>
              <a:rPr lang="en-US" sz="2400" dirty="0"/>
              <a:t> but can also substantially reduce variance</a:t>
            </a:r>
          </a:p>
          <a:p>
            <a:endParaRPr lang="en-US" sz="2400" dirty="0"/>
          </a:p>
          <a:p>
            <a:r>
              <a:rPr lang="en-US" sz="2400" dirty="0"/>
              <a:t>As a result, there is a bias/variance trade-off.</a:t>
            </a:r>
          </a:p>
          <a:p>
            <a:endParaRPr lang="en-US" sz="2400" dirty="0"/>
          </a:p>
        </p:txBody>
      </p:sp>
      <p:sp>
        <p:nvSpPr>
          <p:cNvPr id="3" name="Title 2"/>
          <p:cNvSpPr>
            <a:spLocks noGrp="1"/>
          </p:cNvSpPr>
          <p:nvPr>
            <p:ph type="title"/>
          </p:nvPr>
        </p:nvSpPr>
        <p:spPr>
          <a:xfrm>
            <a:off x="179512" y="161925"/>
            <a:ext cx="7924800" cy="609600"/>
          </a:xfrm>
        </p:spPr>
        <p:txBody>
          <a:bodyPr>
            <a:normAutofit fontScale="90000"/>
          </a:bodyPr>
          <a:lstStyle/>
          <a:p>
            <a:r>
              <a:rPr lang="en-US" dirty="0"/>
              <a:t>Ridge Regression (cont.)</a:t>
            </a:r>
          </a:p>
        </p:txBody>
      </p:sp>
    </p:spTree>
    <p:extLst>
      <p:ext uri="{BB962C8B-B14F-4D97-AF65-F5344CB8AC3E}">
        <p14:creationId xmlns:p14="http://schemas.microsoft.com/office/powerpoint/2010/main" val="29901107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Techniques</a:t>
            </a:r>
            <a:endParaRPr lang="en-US" dirty="0"/>
          </a:p>
        </p:txBody>
      </p:sp>
      <p:sp>
        <p:nvSpPr>
          <p:cNvPr id="3" name="Content Placeholder 2"/>
          <p:cNvSpPr>
            <a:spLocks noGrp="1"/>
          </p:cNvSpPr>
          <p:nvPr>
            <p:ph idx="1"/>
          </p:nvPr>
        </p:nvSpPr>
        <p:spPr/>
        <p:txBody>
          <a:bodyPr/>
          <a:lstStyle/>
          <a:p>
            <a:r>
              <a:rPr lang="en-US" dirty="0" smtClean="0"/>
              <a:t>Linear Regression</a:t>
            </a:r>
          </a:p>
          <a:p>
            <a:r>
              <a:rPr lang="en-US" dirty="0" smtClean="0"/>
              <a:t>Polynomial Regression</a:t>
            </a:r>
          </a:p>
          <a:p>
            <a:r>
              <a:rPr lang="en-GB" dirty="0"/>
              <a:t>Logistic Regression</a:t>
            </a:r>
          </a:p>
          <a:p>
            <a:r>
              <a:rPr lang="en-US" dirty="0" smtClean="0"/>
              <a:t>Ridge </a:t>
            </a:r>
            <a:r>
              <a:rPr lang="en-US" dirty="0" smtClean="0"/>
              <a:t>Regression</a:t>
            </a:r>
          </a:p>
          <a:p>
            <a:r>
              <a:rPr lang="en-GB" dirty="0" smtClean="0"/>
              <a:t>Lasso Regression</a:t>
            </a:r>
          </a:p>
          <a:p>
            <a:r>
              <a:rPr lang="en-GB" dirty="0" smtClean="0"/>
              <a:t>And </a:t>
            </a:r>
            <a:r>
              <a:rPr lang="en-GB" dirty="0" smtClean="0"/>
              <a:t>many more</a:t>
            </a:r>
          </a:p>
          <a:p>
            <a:pPr>
              <a:buNone/>
            </a:pP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076056" y="1124744"/>
            <a:ext cx="3733800" cy="4114800"/>
          </a:xfrm>
        </p:spPr>
        <p:txBody>
          <a:bodyPr/>
          <a:lstStyle/>
          <a:p>
            <a:r>
              <a:rPr lang="en-US" sz="2400" dirty="0"/>
              <a:t>Black = Bias</a:t>
            </a:r>
          </a:p>
          <a:p>
            <a:r>
              <a:rPr lang="en-US" sz="2400" dirty="0"/>
              <a:t>Green = Variance</a:t>
            </a:r>
          </a:p>
          <a:p>
            <a:r>
              <a:rPr lang="en-US" sz="2400" dirty="0"/>
              <a:t>Purple = MSE</a:t>
            </a:r>
          </a:p>
          <a:p>
            <a:endParaRPr lang="en-US" sz="2400" dirty="0"/>
          </a:p>
          <a:p>
            <a:r>
              <a:rPr lang="en-US" sz="2400" dirty="0"/>
              <a:t>Increased </a:t>
            </a:r>
            <a:r>
              <a:rPr lang="el-GR" sz="2400" dirty="0"/>
              <a:t>λ</a:t>
            </a:r>
            <a:r>
              <a:rPr lang="en-US" sz="2400" dirty="0"/>
              <a:t> leads to increased bias but decreased variance</a:t>
            </a:r>
          </a:p>
        </p:txBody>
      </p:sp>
      <p:sp>
        <p:nvSpPr>
          <p:cNvPr id="3" name="Title 2"/>
          <p:cNvSpPr>
            <a:spLocks noGrp="1"/>
          </p:cNvSpPr>
          <p:nvPr>
            <p:ph type="title"/>
          </p:nvPr>
        </p:nvSpPr>
        <p:spPr>
          <a:xfrm>
            <a:off x="107504" y="228600"/>
            <a:ext cx="7924800" cy="609600"/>
          </a:xfrm>
        </p:spPr>
        <p:txBody>
          <a:bodyPr>
            <a:normAutofit fontScale="90000"/>
          </a:bodyPr>
          <a:lstStyle/>
          <a:p>
            <a:r>
              <a:rPr lang="en-US" dirty="0"/>
              <a:t>Ridge Regression (cont.)</a:t>
            </a:r>
          </a:p>
        </p:txBody>
      </p:sp>
      <p:pic>
        <p:nvPicPr>
          <p:cNvPr id="4" name="Picture 3" descr="6.5.pdf"/>
          <p:cNvPicPr>
            <a:picLocks noChangeAspect="1"/>
          </p:cNvPicPr>
          <p:nvPr/>
        </p:nvPicPr>
        <p:blipFill rotWithShape="1">
          <a:blip r:embed="rId2">
            <a:extLst>
              <a:ext uri="{28A0092B-C50C-407E-A947-70E740481C1C}">
                <a14:useLocalDpi xmlns:a14="http://schemas.microsoft.com/office/drawing/2010/main" val="0"/>
              </a:ext>
            </a:extLst>
          </a:blip>
          <a:srcRect r="50508"/>
          <a:stretch/>
        </p:blipFill>
        <p:spPr>
          <a:xfrm>
            <a:off x="262984" y="551482"/>
            <a:ext cx="4219668" cy="3886200"/>
          </a:xfrm>
          <a:prstGeom prst="rect">
            <a:avLst/>
          </a:prstGeom>
        </p:spPr>
      </p:pic>
    </p:spTree>
    <p:extLst>
      <p:ext uri="{BB962C8B-B14F-4D97-AF65-F5344CB8AC3E}">
        <p14:creationId xmlns:p14="http://schemas.microsoft.com/office/powerpoint/2010/main" val="3751709821"/>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18016" y="1187902"/>
            <a:ext cx="4267200" cy="4114800"/>
          </a:xfrm>
        </p:spPr>
        <p:txBody>
          <a:bodyPr/>
          <a:lstStyle/>
          <a:p>
            <a:r>
              <a:rPr lang="en-US" sz="2400" dirty="0"/>
              <a:t>In general, the ridge regression estimates will be more biased than the OLS ones but have lower variance.</a:t>
            </a:r>
          </a:p>
          <a:p>
            <a:pPr marL="0" indent="0">
              <a:buNone/>
            </a:pPr>
            <a:endParaRPr lang="en-US" sz="2400" dirty="0"/>
          </a:p>
          <a:p>
            <a:r>
              <a:rPr lang="en-US" sz="2400" dirty="0"/>
              <a:t>Ridge regression will work best in situations where the OLS estimates have high variance.</a:t>
            </a:r>
          </a:p>
          <a:p>
            <a:endParaRPr lang="en-US" sz="2400" dirty="0"/>
          </a:p>
        </p:txBody>
      </p:sp>
      <p:sp>
        <p:nvSpPr>
          <p:cNvPr id="3" name="Title 2"/>
          <p:cNvSpPr>
            <a:spLocks noGrp="1"/>
          </p:cNvSpPr>
          <p:nvPr>
            <p:ph type="title"/>
          </p:nvPr>
        </p:nvSpPr>
        <p:spPr>
          <a:xfrm>
            <a:off x="251520" y="318766"/>
            <a:ext cx="7924800" cy="609600"/>
          </a:xfrm>
        </p:spPr>
        <p:txBody>
          <a:bodyPr>
            <a:normAutofit fontScale="90000"/>
          </a:bodyPr>
          <a:lstStyle/>
          <a:p>
            <a:r>
              <a:rPr lang="en-US" dirty="0"/>
              <a:t>Ridge Regression (cont.)</a:t>
            </a:r>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l="21053" t="32217" r="15088" b="37547"/>
          <a:stretch>
            <a:fillRect/>
          </a:stretch>
        </p:blipFill>
        <p:spPr bwMode="auto">
          <a:xfrm>
            <a:off x="182586" y="1196752"/>
            <a:ext cx="4343400" cy="29114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41383641"/>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7407" y="836712"/>
            <a:ext cx="8381057" cy="4029075"/>
          </a:xfrm>
        </p:spPr>
        <p:txBody>
          <a:bodyPr>
            <a:normAutofit fontScale="92500" lnSpcReduction="10000"/>
          </a:bodyPr>
          <a:lstStyle/>
          <a:p>
            <a:r>
              <a:rPr lang="en-US" sz="2400" dirty="0"/>
              <a:t>One significant problem of ridge regression is that the penalty term will never force any of the coefficients to be exactly zero. </a:t>
            </a:r>
          </a:p>
          <a:p>
            <a:endParaRPr lang="en-US" sz="2400" dirty="0"/>
          </a:p>
          <a:p>
            <a:r>
              <a:rPr lang="en-US" sz="2400" dirty="0"/>
              <a:t>Thus, the final model will include all </a:t>
            </a:r>
            <a:r>
              <a:rPr lang="en-US" sz="2400" i="1" dirty="0"/>
              <a:t>p</a:t>
            </a:r>
            <a:r>
              <a:rPr lang="en-US" sz="2400" dirty="0"/>
              <a:t> predictors, which creates a challenge in model interpretation</a:t>
            </a:r>
          </a:p>
          <a:p>
            <a:endParaRPr lang="en-US" sz="2400" dirty="0"/>
          </a:p>
          <a:p>
            <a:r>
              <a:rPr lang="en-US" sz="2400" dirty="0"/>
              <a:t>A more modern machine learning alternative is the </a:t>
            </a:r>
            <a:r>
              <a:rPr lang="en-US" sz="2400" i="1" dirty="0"/>
              <a:t>lasso</a:t>
            </a:r>
            <a:r>
              <a:rPr lang="en-US" sz="2400" dirty="0"/>
              <a:t>.</a:t>
            </a:r>
            <a:endParaRPr lang="en-US" sz="2400" i="1" dirty="0"/>
          </a:p>
          <a:p>
            <a:endParaRPr lang="en-US" sz="2400" dirty="0"/>
          </a:p>
          <a:p>
            <a:r>
              <a:rPr lang="en-US" sz="2400" dirty="0"/>
              <a:t>The lasso works in a similar way to ridge regression, except it uses a different penalty term that shrinks some of the coefficients exactly to zero.</a:t>
            </a:r>
          </a:p>
          <a:p>
            <a:endParaRPr lang="en-US" sz="2400" dirty="0"/>
          </a:p>
        </p:txBody>
      </p:sp>
      <p:sp>
        <p:nvSpPr>
          <p:cNvPr id="3" name="Title 2"/>
          <p:cNvSpPr>
            <a:spLocks noGrp="1"/>
          </p:cNvSpPr>
          <p:nvPr>
            <p:ph type="title"/>
          </p:nvPr>
        </p:nvSpPr>
        <p:spPr>
          <a:xfrm>
            <a:off x="251520" y="161925"/>
            <a:ext cx="7924800" cy="609600"/>
          </a:xfrm>
        </p:spPr>
        <p:txBody>
          <a:bodyPr>
            <a:normAutofit fontScale="90000"/>
          </a:bodyPr>
          <a:lstStyle/>
          <a:p>
            <a:r>
              <a:rPr lang="en-US" dirty="0"/>
              <a:t>The Lasso</a:t>
            </a:r>
          </a:p>
        </p:txBody>
      </p:sp>
    </p:spTree>
    <p:extLst>
      <p:ext uri="{BB962C8B-B14F-4D97-AF65-F5344CB8AC3E}">
        <p14:creationId xmlns:p14="http://schemas.microsoft.com/office/powerpoint/2010/main" val="30391476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295399" y="836712"/>
                <a:ext cx="7693025" cy="4029075"/>
              </a:xfrm>
            </p:spPr>
            <p:txBody>
              <a:bodyPr>
                <a:normAutofit lnSpcReduction="10000"/>
              </a:bodyPr>
              <a:lstStyle/>
              <a:p>
                <a:r>
                  <a:rPr lang="en-US" sz="2400" dirty="0"/>
                  <a:t>The lasso coefficients minimize the quantity:</a:t>
                </a:r>
              </a:p>
              <a:p>
                <a:endParaRPr lang="en-US" sz="2400" dirty="0"/>
              </a:p>
              <a:p>
                <a:endParaRPr lang="en-US" sz="2400" dirty="0"/>
              </a:p>
              <a:p>
                <a:endParaRPr lang="en-US" sz="2400" dirty="0"/>
              </a:p>
              <a:p>
                <a:endParaRPr lang="en-US" sz="2400" dirty="0"/>
              </a:p>
              <a:p>
                <a:r>
                  <a:rPr lang="en-US" sz="2400" dirty="0"/>
                  <a:t>The key difference from ridge regression is that the lasso uses an </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ℓ</m:t>
                        </m:r>
                      </m:e>
                      <m:sub>
                        <m:r>
                          <a:rPr lang="en-US" sz="2400" b="0" i="1" smtClean="0">
                            <a:latin typeface="Cambria Math" panose="02040503050406030204" pitchFamily="18" charset="0"/>
                          </a:rPr>
                          <m:t>1</m:t>
                        </m:r>
                      </m:sub>
                    </m:sSub>
                  </m:oMath>
                </a14:m>
                <a:r>
                  <a:rPr lang="en-US" sz="2400" dirty="0"/>
                  <a:t> penalty instead of an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ℓ</m:t>
                        </m:r>
                      </m:e>
                      <m:sub>
                        <m:r>
                          <a:rPr lang="en-US" sz="2400" b="0" i="1" smtClean="0">
                            <a:latin typeface="Cambria Math" panose="02040503050406030204" pitchFamily="18" charset="0"/>
                            <a:ea typeface="Cambria Math" panose="02040503050406030204" pitchFamily="18" charset="0"/>
                          </a:rPr>
                          <m:t>2</m:t>
                        </m:r>
                      </m:sub>
                    </m:sSub>
                  </m:oMath>
                </a14:m>
                <a:r>
                  <a:rPr lang="en-US" sz="2400" dirty="0"/>
                  <a:t>, which has the effect of forcing some of the coefficients to be exactly equal to zero when the tuning parameter </a:t>
                </a:r>
                <a:r>
                  <a:rPr lang="el-GR" sz="2400" dirty="0"/>
                  <a:t>λ</a:t>
                </a:r>
                <a:r>
                  <a:rPr lang="en-US" sz="2400" dirty="0"/>
                  <a:t> is sufficiently large.</a:t>
                </a:r>
              </a:p>
              <a:p>
                <a:endParaRPr lang="en-US" sz="1100" dirty="0"/>
              </a:p>
              <a:p>
                <a:r>
                  <a:rPr lang="en-US" sz="2400" dirty="0"/>
                  <a:t>Thus, the lasso performs variable/feature selection.</a:t>
                </a:r>
              </a:p>
              <a:p>
                <a:endParaRPr lang="en-US" sz="24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295399" y="836712"/>
                <a:ext cx="7693025" cy="4029075"/>
              </a:xfrm>
              <a:blipFill>
                <a:blip r:embed="rId2"/>
                <a:stretch>
                  <a:fillRect l="-1030" t="-2118" b="-2874"/>
                </a:stretch>
              </a:blipFill>
            </p:spPr>
            <p:txBody>
              <a:bodyPr/>
              <a:lstStyle/>
              <a:p>
                <a:r>
                  <a:rPr lang="en-US">
                    <a:noFill/>
                  </a:rPr>
                  <a:t> </a:t>
                </a:r>
              </a:p>
            </p:txBody>
          </p:sp>
        </mc:Fallback>
      </mc:AlternateContent>
      <p:sp>
        <p:nvSpPr>
          <p:cNvPr id="3" name="Title 2"/>
          <p:cNvSpPr>
            <a:spLocks noGrp="1"/>
          </p:cNvSpPr>
          <p:nvPr>
            <p:ph type="title"/>
          </p:nvPr>
        </p:nvSpPr>
        <p:spPr>
          <a:xfrm>
            <a:off x="179512" y="91083"/>
            <a:ext cx="7924800" cy="609600"/>
          </a:xfrm>
        </p:spPr>
        <p:txBody>
          <a:bodyPr>
            <a:normAutofit fontScale="90000"/>
          </a:bodyPr>
          <a:lstStyle/>
          <a:p>
            <a:r>
              <a:rPr lang="en-US" dirty="0"/>
              <a:t>The Lasso (cont.)</a:t>
            </a:r>
          </a:p>
        </p:txBody>
      </p:sp>
      <p:pic>
        <p:nvPicPr>
          <p:cNvPr id="4" name="Picture 3"/>
          <p:cNvPicPr>
            <a:picLocks noChangeAspect="1"/>
          </p:cNvPicPr>
          <p:nvPr/>
        </p:nvPicPr>
        <p:blipFill>
          <a:blip r:embed="rId3"/>
          <a:stretch>
            <a:fillRect/>
          </a:stretch>
        </p:blipFill>
        <p:spPr>
          <a:xfrm>
            <a:off x="683418" y="1498699"/>
            <a:ext cx="7777163" cy="1352550"/>
          </a:xfrm>
          <a:prstGeom prst="rect">
            <a:avLst/>
          </a:prstGeom>
        </p:spPr>
      </p:pic>
    </p:spTree>
    <p:extLst>
      <p:ext uri="{BB962C8B-B14F-4D97-AF65-F5344CB8AC3E}">
        <p14:creationId xmlns:p14="http://schemas.microsoft.com/office/powerpoint/2010/main" val="40735856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65110" y="1524000"/>
            <a:ext cx="7869290" cy="3505200"/>
          </a:xfrm>
          <a:prstGeom prst="rect">
            <a:avLst/>
          </a:prstGeom>
        </p:spPr>
      </p:pic>
      <p:sp>
        <p:nvSpPr>
          <p:cNvPr id="3" name="Title 2"/>
          <p:cNvSpPr>
            <a:spLocks noGrp="1"/>
          </p:cNvSpPr>
          <p:nvPr>
            <p:ph type="title"/>
          </p:nvPr>
        </p:nvSpPr>
        <p:spPr/>
        <p:txBody>
          <a:bodyPr/>
          <a:lstStyle/>
          <a:p>
            <a:r>
              <a:rPr lang="en-US" dirty="0"/>
              <a:t>The Lasso (cont.)</a:t>
            </a:r>
          </a:p>
        </p:txBody>
      </p:sp>
      <p:sp>
        <p:nvSpPr>
          <p:cNvPr id="5" name="Content Placeholder 1"/>
          <p:cNvSpPr txBox="1">
            <a:spLocks/>
          </p:cNvSpPr>
          <p:nvPr/>
        </p:nvSpPr>
        <p:spPr bwMode="auto">
          <a:xfrm>
            <a:off x="228600" y="5029200"/>
            <a:ext cx="8763000" cy="1219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SzPct val="70000"/>
              <a:buFont typeface="Wingdings" pitchFamily="-107" charset="2"/>
              <a:buChar char="§"/>
              <a:defRPr sz="3200">
                <a:solidFill>
                  <a:schemeClr val="tx2"/>
                </a:solidFill>
                <a:latin typeface="+mn-lt"/>
                <a:ea typeface="ＭＳ Ｐゴシック" pitchFamily="-107" charset="-128"/>
                <a:cs typeface="+mn-cs"/>
              </a:defRPr>
            </a:lvl1pPr>
            <a:lvl2pPr marL="742950" indent="-285750" algn="l" rtl="0" eaLnBrk="0" fontAlgn="base" hangingPunct="0">
              <a:spcBef>
                <a:spcPct val="20000"/>
              </a:spcBef>
              <a:spcAft>
                <a:spcPct val="0"/>
              </a:spcAft>
              <a:buChar char="–"/>
              <a:defRPr sz="2800">
                <a:solidFill>
                  <a:schemeClr val="tx2"/>
                </a:solidFill>
                <a:latin typeface="+mn-lt"/>
                <a:ea typeface="ＭＳ Ｐゴシック" pitchFamily="-107" charset="-128"/>
              </a:defRPr>
            </a:lvl2pPr>
            <a:lvl3pPr marL="1143000" indent="-228600" algn="l" rtl="0" eaLnBrk="0" fontAlgn="base" hangingPunct="0">
              <a:spcBef>
                <a:spcPct val="20000"/>
              </a:spcBef>
              <a:spcAft>
                <a:spcPct val="0"/>
              </a:spcAft>
              <a:buSzPct val="80000"/>
              <a:buChar char="•"/>
              <a:defRPr sz="2400">
                <a:solidFill>
                  <a:schemeClr val="tx2"/>
                </a:solidFill>
                <a:latin typeface="+mn-lt"/>
                <a:ea typeface="ＭＳ Ｐゴシック" pitchFamily="-107" charset="-128"/>
              </a:defRPr>
            </a:lvl3pPr>
            <a:lvl4pPr marL="1600200" indent="-228600" algn="l" rtl="0" eaLnBrk="0" fontAlgn="base" hangingPunct="0">
              <a:spcBef>
                <a:spcPct val="20000"/>
              </a:spcBef>
              <a:spcAft>
                <a:spcPct val="0"/>
              </a:spcAft>
              <a:buChar char="–"/>
              <a:defRPr sz="2000">
                <a:solidFill>
                  <a:schemeClr val="tx2"/>
                </a:solidFill>
                <a:latin typeface="+mn-lt"/>
                <a:ea typeface="ＭＳ Ｐゴシック" pitchFamily="-107" charset="-128"/>
              </a:defRPr>
            </a:lvl4pPr>
            <a:lvl5pPr marL="2057400" indent="-228600" algn="l" rtl="0" eaLnBrk="0" fontAlgn="base" hangingPunct="0">
              <a:spcBef>
                <a:spcPct val="20000"/>
              </a:spcBef>
              <a:spcAft>
                <a:spcPct val="0"/>
              </a:spcAft>
              <a:buChar char="»"/>
              <a:defRPr sz="2000">
                <a:solidFill>
                  <a:schemeClr val="tx2"/>
                </a:solidFill>
                <a:latin typeface="+mn-lt"/>
                <a:ea typeface="ＭＳ Ｐゴシック" pitchFamily="-107" charset="-128"/>
              </a:defRPr>
            </a:lvl5pPr>
            <a:lvl6pPr marL="2514600" indent="-228600" algn="l" rtl="0" fontAlgn="base">
              <a:spcBef>
                <a:spcPct val="20000"/>
              </a:spcBef>
              <a:spcAft>
                <a:spcPct val="0"/>
              </a:spcAft>
              <a:buChar char="»"/>
              <a:defRPr sz="2000">
                <a:solidFill>
                  <a:schemeClr val="accent2"/>
                </a:solidFill>
                <a:latin typeface="+mn-lt"/>
                <a:ea typeface="ＭＳ Ｐゴシック" pitchFamily="-107" charset="-128"/>
              </a:defRPr>
            </a:lvl6pPr>
            <a:lvl7pPr marL="2971800" indent="-228600" algn="l" rtl="0" fontAlgn="base">
              <a:spcBef>
                <a:spcPct val="20000"/>
              </a:spcBef>
              <a:spcAft>
                <a:spcPct val="0"/>
              </a:spcAft>
              <a:buChar char="»"/>
              <a:defRPr sz="2000">
                <a:solidFill>
                  <a:schemeClr val="accent2"/>
                </a:solidFill>
                <a:latin typeface="+mn-lt"/>
                <a:ea typeface="ＭＳ Ｐゴシック" pitchFamily="-107" charset="-128"/>
              </a:defRPr>
            </a:lvl7pPr>
            <a:lvl8pPr marL="3429000" indent="-228600" algn="l" rtl="0" fontAlgn="base">
              <a:spcBef>
                <a:spcPct val="20000"/>
              </a:spcBef>
              <a:spcAft>
                <a:spcPct val="0"/>
              </a:spcAft>
              <a:buChar char="»"/>
              <a:defRPr sz="2000">
                <a:solidFill>
                  <a:schemeClr val="accent2"/>
                </a:solidFill>
                <a:latin typeface="+mn-lt"/>
                <a:ea typeface="ＭＳ Ｐゴシック" pitchFamily="-107" charset="-128"/>
              </a:defRPr>
            </a:lvl8pPr>
            <a:lvl9pPr marL="3886200" indent="-228600" algn="l" rtl="0" fontAlgn="base">
              <a:spcBef>
                <a:spcPct val="20000"/>
              </a:spcBef>
              <a:spcAft>
                <a:spcPct val="0"/>
              </a:spcAft>
              <a:buChar char="»"/>
              <a:defRPr sz="2000">
                <a:solidFill>
                  <a:schemeClr val="accent2"/>
                </a:solidFill>
                <a:latin typeface="+mn-lt"/>
                <a:ea typeface="ＭＳ Ｐゴシック" pitchFamily="-107" charset="-128"/>
              </a:defRPr>
            </a:lvl9pPr>
          </a:lstStyle>
          <a:p>
            <a:r>
              <a:rPr lang="en-US" sz="2400" kern="0" dirty="0"/>
              <a:t>When </a:t>
            </a:r>
            <a:r>
              <a:rPr lang="el-GR" sz="2400" kern="0" dirty="0"/>
              <a:t>λ</a:t>
            </a:r>
            <a:r>
              <a:rPr lang="en-US" sz="2400" kern="0" dirty="0"/>
              <a:t> = 0, then the lasso simply gives the OLS fit.</a:t>
            </a:r>
          </a:p>
          <a:p>
            <a:r>
              <a:rPr lang="en-US" sz="2400" kern="0" dirty="0"/>
              <a:t>When </a:t>
            </a:r>
            <a:r>
              <a:rPr lang="el-GR" sz="2400" kern="0" dirty="0"/>
              <a:t>λ</a:t>
            </a:r>
            <a:r>
              <a:rPr lang="en-US" sz="2400" kern="0" dirty="0"/>
              <a:t> becomes sufficiently large, the lasso gives the null model in which all coefficient estimates equal zero.</a:t>
            </a:r>
          </a:p>
        </p:txBody>
      </p:sp>
    </p:spTree>
    <p:extLst>
      <p:ext uri="{BB962C8B-B14F-4D97-AF65-F5344CB8AC3E}">
        <p14:creationId xmlns:p14="http://schemas.microsoft.com/office/powerpoint/2010/main" val="2242281781"/>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40679" y="980728"/>
            <a:ext cx="7693025" cy="4029075"/>
          </a:xfrm>
        </p:spPr>
        <p:txBody>
          <a:bodyPr/>
          <a:lstStyle/>
          <a:p>
            <a:r>
              <a:rPr lang="en-US" sz="2400" dirty="0"/>
              <a:t>One can show that the lasso and ridge regression coefficient estimates solves the problems:</a:t>
            </a:r>
          </a:p>
        </p:txBody>
      </p:sp>
      <p:sp>
        <p:nvSpPr>
          <p:cNvPr id="3" name="Title 2"/>
          <p:cNvSpPr>
            <a:spLocks noGrp="1"/>
          </p:cNvSpPr>
          <p:nvPr>
            <p:ph type="title"/>
          </p:nvPr>
        </p:nvSpPr>
        <p:spPr>
          <a:xfrm>
            <a:off x="179512" y="161925"/>
            <a:ext cx="7924800" cy="609600"/>
          </a:xfrm>
        </p:spPr>
        <p:txBody>
          <a:bodyPr>
            <a:normAutofit fontScale="90000"/>
          </a:bodyPr>
          <a:lstStyle/>
          <a:p>
            <a:r>
              <a:rPr lang="en-US" dirty="0"/>
              <a:t>The Lasso (cont.)</a:t>
            </a:r>
          </a:p>
        </p:txBody>
      </p:sp>
      <p:pic>
        <p:nvPicPr>
          <p:cNvPr id="4" name="Picture 3"/>
          <p:cNvPicPr>
            <a:picLocks noChangeAspect="1"/>
          </p:cNvPicPr>
          <p:nvPr/>
        </p:nvPicPr>
        <p:blipFill>
          <a:blip r:embed="rId2"/>
          <a:stretch>
            <a:fillRect/>
          </a:stretch>
        </p:blipFill>
        <p:spPr>
          <a:xfrm>
            <a:off x="475556" y="2016918"/>
            <a:ext cx="7628756" cy="2824163"/>
          </a:xfrm>
          <a:prstGeom prst="rect">
            <a:avLst/>
          </a:prstGeom>
        </p:spPr>
      </p:pic>
    </p:spTree>
    <p:extLst>
      <p:ext uri="{BB962C8B-B14F-4D97-AF65-F5344CB8AC3E}">
        <p14:creationId xmlns:p14="http://schemas.microsoft.com/office/powerpoint/2010/main" val="2734616984"/>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400" dirty="0"/>
              <a:t>The lasso and ridge regression coefficient estimates are given by the first point at which an ellipse contacts the constraint region.</a:t>
            </a:r>
          </a:p>
        </p:txBody>
      </p:sp>
      <p:sp>
        <p:nvSpPr>
          <p:cNvPr id="3" name="Title 2"/>
          <p:cNvSpPr>
            <a:spLocks noGrp="1"/>
          </p:cNvSpPr>
          <p:nvPr>
            <p:ph type="title"/>
          </p:nvPr>
        </p:nvSpPr>
        <p:spPr/>
        <p:txBody>
          <a:bodyPr/>
          <a:lstStyle/>
          <a:p>
            <a:r>
              <a:rPr lang="en-US" dirty="0"/>
              <a:t>The Lasso (cont.)</a:t>
            </a:r>
          </a:p>
        </p:txBody>
      </p:sp>
      <p:pic>
        <p:nvPicPr>
          <p:cNvPr id="4" name="Picture 3"/>
          <p:cNvPicPr>
            <a:picLocks noChangeAspect="1"/>
          </p:cNvPicPr>
          <p:nvPr/>
        </p:nvPicPr>
        <p:blipFill>
          <a:blip r:embed="rId2"/>
          <a:stretch>
            <a:fillRect/>
          </a:stretch>
        </p:blipFill>
        <p:spPr>
          <a:xfrm>
            <a:off x="1287647" y="2514600"/>
            <a:ext cx="6267450" cy="3695700"/>
          </a:xfrm>
          <a:prstGeom prst="rect">
            <a:avLst/>
          </a:prstGeom>
        </p:spPr>
      </p:pic>
      <p:sp>
        <p:nvSpPr>
          <p:cNvPr id="5" name="TextBox 4"/>
          <p:cNvSpPr txBox="1"/>
          <p:nvPr/>
        </p:nvSpPr>
        <p:spPr>
          <a:xfrm>
            <a:off x="4424916" y="2514600"/>
            <a:ext cx="1524000" cy="830997"/>
          </a:xfrm>
          <a:prstGeom prst="rect">
            <a:avLst/>
          </a:prstGeom>
          <a:noFill/>
        </p:spPr>
        <p:txBody>
          <a:bodyPr wrap="square" rtlCol="0">
            <a:spAutoFit/>
          </a:bodyPr>
          <a:lstStyle/>
          <a:p>
            <a:pPr algn="ctr"/>
            <a:r>
              <a:rPr lang="en-US" dirty="0"/>
              <a:t>OLS Solution</a:t>
            </a:r>
          </a:p>
        </p:txBody>
      </p:sp>
      <p:cxnSp>
        <p:nvCxnSpPr>
          <p:cNvPr id="7" name="Straight Arrow Connector 6"/>
          <p:cNvCxnSpPr/>
          <p:nvPr/>
        </p:nvCxnSpPr>
        <p:spPr bwMode="auto">
          <a:xfrm flipH="1">
            <a:off x="3202172" y="3276600"/>
            <a:ext cx="1371600" cy="457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9" name="Straight Arrow Connector 8"/>
          <p:cNvCxnSpPr/>
          <p:nvPr/>
        </p:nvCxnSpPr>
        <p:spPr bwMode="auto">
          <a:xfrm>
            <a:off x="5716772" y="3276600"/>
            <a:ext cx="685800" cy="457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 name="TextBox 9"/>
          <p:cNvSpPr txBox="1"/>
          <p:nvPr/>
        </p:nvSpPr>
        <p:spPr>
          <a:xfrm>
            <a:off x="533400" y="5410200"/>
            <a:ext cx="1420997" cy="461665"/>
          </a:xfrm>
          <a:prstGeom prst="rect">
            <a:avLst/>
          </a:prstGeom>
          <a:noFill/>
        </p:spPr>
        <p:txBody>
          <a:bodyPr wrap="square" rtlCol="0">
            <a:spAutoFit/>
          </a:bodyPr>
          <a:lstStyle/>
          <a:p>
            <a:pPr algn="ctr"/>
            <a:r>
              <a:rPr lang="en-US" dirty="0"/>
              <a:t>Lasso</a:t>
            </a:r>
          </a:p>
        </p:txBody>
      </p:sp>
      <p:sp>
        <p:nvSpPr>
          <p:cNvPr id="11" name="TextBox 10"/>
          <p:cNvSpPr txBox="1"/>
          <p:nvPr/>
        </p:nvSpPr>
        <p:spPr>
          <a:xfrm>
            <a:off x="7013501" y="5225533"/>
            <a:ext cx="1570739" cy="830997"/>
          </a:xfrm>
          <a:prstGeom prst="rect">
            <a:avLst/>
          </a:prstGeom>
          <a:noFill/>
        </p:spPr>
        <p:txBody>
          <a:bodyPr wrap="square" rtlCol="0">
            <a:spAutoFit/>
          </a:bodyPr>
          <a:lstStyle/>
          <a:p>
            <a:pPr algn="ctr"/>
            <a:r>
              <a:rPr lang="en-US" dirty="0"/>
              <a:t>Ridge Regression</a:t>
            </a:r>
          </a:p>
        </p:txBody>
      </p:sp>
    </p:spTree>
    <p:extLst>
      <p:ext uri="{BB962C8B-B14F-4D97-AF65-F5344CB8AC3E}">
        <p14:creationId xmlns:p14="http://schemas.microsoft.com/office/powerpoint/2010/main" val="3822036723"/>
      </p:ext>
    </p:extLst>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61407" y="1052736"/>
            <a:ext cx="7693025" cy="4029075"/>
          </a:xfrm>
        </p:spPr>
        <p:txBody>
          <a:bodyPr>
            <a:normAutofit fontScale="92500" lnSpcReduction="10000"/>
          </a:bodyPr>
          <a:lstStyle/>
          <a:p>
            <a:r>
              <a:rPr lang="en-US" sz="2400" dirty="0"/>
              <a:t>The lasso has a major advantage over ridge regression, in that it produces simpler and more interpretable models that involved only a subset of predictors.</a:t>
            </a:r>
          </a:p>
          <a:p>
            <a:endParaRPr lang="en-US" sz="1200" dirty="0"/>
          </a:p>
          <a:p>
            <a:r>
              <a:rPr lang="en-US" sz="2400" dirty="0"/>
              <a:t>The lasso leads to qualitatively similar behavior to ridge regression, in that as </a:t>
            </a:r>
            <a:r>
              <a:rPr lang="el-GR" sz="2400" dirty="0"/>
              <a:t>λ</a:t>
            </a:r>
            <a:r>
              <a:rPr lang="en-US" sz="2400" dirty="0"/>
              <a:t> increases, the variance decreases and the bias increases.</a:t>
            </a:r>
          </a:p>
          <a:p>
            <a:endParaRPr lang="en-US" sz="1200" dirty="0"/>
          </a:p>
          <a:p>
            <a:r>
              <a:rPr lang="en-US" sz="2400" dirty="0"/>
              <a:t>The lasso can generate more accurate predictions compared to ridge regression.</a:t>
            </a:r>
          </a:p>
          <a:p>
            <a:endParaRPr lang="en-US" sz="1200" dirty="0"/>
          </a:p>
          <a:p>
            <a:r>
              <a:rPr lang="en-US" sz="2400" dirty="0"/>
              <a:t>Cross-validation can be used in order to determine which approach is better on a particular data set.</a:t>
            </a:r>
          </a:p>
        </p:txBody>
      </p:sp>
      <p:sp>
        <p:nvSpPr>
          <p:cNvPr id="3" name="Title 2"/>
          <p:cNvSpPr>
            <a:spLocks noGrp="1"/>
          </p:cNvSpPr>
          <p:nvPr>
            <p:ph type="title"/>
          </p:nvPr>
        </p:nvSpPr>
        <p:spPr>
          <a:xfrm>
            <a:off x="323528" y="161925"/>
            <a:ext cx="7924800" cy="609600"/>
          </a:xfrm>
        </p:spPr>
        <p:txBody>
          <a:bodyPr>
            <a:normAutofit fontScale="90000"/>
          </a:bodyPr>
          <a:lstStyle/>
          <a:p>
            <a:r>
              <a:rPr lang="en-US" dirty="0"/>
              <a:t>Lasso vs. Ridge Regression</a:t>
            </a:r>
          </a:p>
        </p:txBody>
      </p:sp>
    </p:spTree>
    <p:extLst>
      <p:ext uri="{BB962C8B-B14F-4D97-AF65-F5344CB8AC3E}">
        <p14:creationId xmlns:p14="http://schemas.microsoft.com/office/powerpoint/2010/main" val="7512124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11287" y="980728"/>
            <a:ext cx="7693025" cy="4029075"/>
          </a:xfrm>
        </p:spPr>
        <p:txBody>
          <a:bodyPr>
            <a:normAutofit fontScale="92500" lnSpcReduction="10000"/>
          </a:bodyPr>
          <a:lstStyle/>
          <a:p>
            <a:r>
              <a:rPr lang="en-US" sz="2400" dirty="0"/>
              <a:t>As for subset selection, for ridge regression and lasso we require a method to determine which of the models under consideration in best; thus, we required a method selecting a value for the tuning parameter </a:t>
            </a:r>
            <a:r>
              <a:rPr lang="el-GR" sz="2400" dirty="0"/>
              <a:t>λ</a:t>
            </a:r>
            <a:r>
              <a:rPr lang="en-US" sz="2400" dirty="0"/>
              <a:t> or equivalently, the value of the constraint </a:t>
            </a:r>
            <a:r>
              <a:rPr lang="en-US" sz="2400" i="1" dirty="0"/>
              <a:t>s</a:t>
            </a:r>
            <a:r>
              <a:rPr lang="en-US" sz="2400" dirty="0"/>
              <a:t>.</a:t>
            </a:r>
          </a:p>
          <a:p>
            <a:endParaRPr lang="en-US" sz="2400" dirty="0"/>
          </a:p>
          <a:p>
            <a:r>
              <a:rPr lang="en-US" sz="2400" dirty="0"/>
              <a:t>Select a grid of potential values; use cross-validation to estimate the error rate on test data (for each value of </a:t>
            </a:r>
            <a:r>
              <a:rPr lang="el-GR" sz="2400" dirty="0"/>
              <a:t>λ</a:t>
            </a:r>
            <a:r>
              <a:rPr lang="en-US" sz="2400" dirty="0"/>
              <a:t>) and select the value that gives the smallest error rate.</a:t>
            </a:r>
          </a:p>
          <a:p>
            <a:endParaRPr lang="en-US" sz="2400" dirty="0"/>
          </a:p>
          <a:p>
            <a:r>
              <a:rPr lang="en-US" sz="2400" dirty="0"/>
              <a:t>Finally, the model is re-fit using all of the variable observations and the selected value of the tuning parameter </a:t>
            </a:r>
            <a:r>
              <a:rPr lang="el-GR" sz="2400" dirty="0"/>
              <a:t>λ</a:t>
            </a:r>
            <a:r>
              <a:rPr lang="en-US" sz="2400" dirty="0"/>
              <a:t>.</a:t>
            </a:r>
          </a:p>
          <a:p>
            <a:endParaRPr lang="en-US" sz="2400" dirty="0"/>
          </a:p>
        </p:txBody>
      </p:sp>
      <p:sp>
        <p:nvSpPr>
          <p:cNvPr id="3" name="Title 2"/>
          <p:cNvSpPr>
            <a:spLocks noGrp="1"/>
          </p:cNvSpPr>
          <p:nvPr>
            <p:ph type="title"/>
          </p:nvPr>
        </p:nvSpPr>
        <p:spPr>
          <a:xfrm>
            <a:off x="179512" y="161925"/>
            <a:ext cx="7924800" cy="609600"/>
          </a:xfrm>
        </p:spPr>
        <p:txBody>
          <a:bodyPr>
            <a:normAutofit fontScale="90000"/>
          </a:bodyPr>
          <a:lstStyle/>
          <a:p>
            <a:r>
              <a:rPr lang="en-US" dirty="0"/>
              <a:t>Selecting the Tuning Parameter </a:t>
            </a:r>
            <a:r>
              <a:rPr lang="el-GR" dirty="0"/>
              <a:t>λ</a:t>
            </a:r>
            <a:endParaRPr lang="en-US" dirty="0"/>
          </a:p>
        </p:txBody>
      </p:sp>
    </p:spTree>
    <p:extLst>
      <p:ext uri="{BB962C8B-B14F-4D97-AF65-F5344CB8AC3E}">
        <p14:creationId xmlns:p14="http://schemas.microsoft.com/office/powerpoint/2010/main" val="33713764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23532" y="1600200"/>
            <a:ext cx="8315553" cy="4719638"/>
          </a:xfrm>
          <a:prstGeom prst="rect">
            <a:avLst/>
          </a:prstGeom>
        </p:spPr>
      </p:pic>
      <p:sp>
        <p:nvSpPr>
          <p:cNvPr id="3" name="Title 2"/>
          <p:cNvSpPr>
            <a:spLocks noGrp="1"/>
          </p:cNvSpPr>
          <p:nvPr>
            <p:ph type="title"/>
          </p:nvPr>
        </p:nvSpPr>
        <p:spPr/>
        <p:txBody>
          <a:bodyPr>
            <a:normAutofit fontScale="90000"/>
          </a:bodyPr>
          <a:lstStyle/>
          <a:p>
            <a:r>
              <a:rPr lang="en-US" dirty="0"/>
              <a:t>Selecting the Tuning Parameter </a:t>
            </a:r>
            <a:r>
              <a:rPr lang="el-GR" dirty="0"/>
              <a:t>λ</a:t>
            </a:r>
            <a:r>
              <a:rPr lang="en-US" dirty="0"/>
              <a:t>: Credit Data Example</a:t>
            </a:r>
          </a:p>
        </p:txBody>
      </p:sp>
    </p:spTree>
    <p:extLst>
      <p:ext uri="{BB962C8B-B14F-4D97-AF65-F5344CB8AC3E}">
        <p14:creationId xmlns:p14="http://schemas.microsoft.com/office/powerpoint/2010/main" val="3694745105"/>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Recall the Learning Pipeline</a:t>
            </a:r>
            <a:endParaRPr lang="en-US" dirty="0"/>
          </a:p>
        </p:txBody>
      </p:sp>
      <p:sp>
        <p:nvSpPr>
          <p:cNvPr id="4" name="TextBox 3"/>
          <p:cNvSpPr txBox="1"/>
          <p:nvPr/>
        </p:nvSpPr>
        <p:spPr>
          <a:xfrm>
            <a:off x="3352800" y="1905000"/>
            <a:ext cx="2057400" cy="5232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2800" dirty="0" smtClean="0"/>
              <a:t>Training Set</a:t>
            </a:r>
            <a:endParaRPr lang="en-US" sz="2800" dirty="0"/>
          </a:p>
        </p:txBody>
      </p:sp>
      <p:sp>
        <p:nvSpPr>
          <p:cNvPr id="6" name="TextBox 5"/>
          <p:cNvSpPr txBox="1"/>
          <p:nvPr/>
        </p:nvSpPr>
        <p:spPr>
          <a:xfrm>
            <a:off x="3408218" y="3373592"/>
            <a:ext cx="2057400" cy="95410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2800" dirty="0" smtClean="0"/>
              <a:t>Learning Algorithm</a:t>
            </a:r>
            <a:endParaRPr lang="en-US" sz="2800" dirty="0"/>
          </a:p>
        </p:txBody>
      </p:sp>
      <p:sp>
        <p:nvSpPr>
          <p:cNvPr id="7" name="TextBox 6"/>
          <p:cNvSpPr txBox="1"/>
          <p:nvPr/>
        </p:nvSpPr>
        <p:spPr>
          <a:xfrm>
            <a:off x="3408216" y="5424051"/>
            <a:ext cx="2057400" cy="5232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2800" dirty="0" smtClean="0"/>
              <a:t>Hypothesis</a:t>
            </a:r>
            <a:endParaRPr lang="en-US" sz="2800" dirty="0"/>
          </a:p>
        </p:txBody>
      </p:sp>
      <p:sp>
        <p:nvSpPr>
          <p:cNvPr id="8" name="TextBox 7"/>
          <p:cNvSpPr txBox="1"/>
          <p:nvPr/>
        </p:nvSpPr>
        <p:spPr>
          <a:xfrm>
            <a:off x="512613" y="5424051"/>
            <a:ext cx="2057400" cy="5232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2800" dirty="0" smtClean="0"/>
              <a:t>Test Set</a:t>
            </a:r>
            <a:endParaRPr lang="en-US" sz="2800" dirty="0"/>
          </a:p>
        </p:txBody>
      </p:sp>
      <p:sp>
        <p:nvSpPr>
          <p:cNvPr id="9" name="TextBox 8"/>
          <p:cNvSpPr txBox="1"/>
          <p:nvPr/>
        </p:nvSpPr>
        <p:spPr>
          <a:xfrm>
            <a:off x="6276117" y="5424044"/>
            <a:ext cx="2057400" cy="5232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2800" dirty="0" smtClean="0"/>
              <a:t>Prediction</a:t>
            </a:r>
            <a:endParaRPr lang="en-US" sz="2800" dirty="0"/>
          </a:p>
        </p:txBody>
      </p:sp>
      <p:sp>
        <p:nvSpPr>
          <p:cNvPr id="10" name="Down Arrow 9"/>
          <p:cNvSpPr/>
          <p:nvPr/>
        </p:nvSpPr>
        <p:spPr>
          <a:xfrm>
            <a:off x="4191000" y="2469785"/>
            <a:ext cx="381000" cy="8622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p:cNvSpPr/>
          <p:nvPr/>
        </p:nvSpPr>
        <p:spPr>
          <a:xfrm>
            <a:off x="4218706" y="4423261"/>
            <a:ext cx="353294" cy="8622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2618331" y="5583372"/>
            <a:ext cx="72079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a:off x="5507002" y="5548736"/>
            <a:ext cx="72079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038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Selecting the Tuning Parameter </a:t>
            </a:r>
            <a:r>
              <a:rPr lang="el-GR" dirty="0"/>
              <a:t>λ</a:t>
            </a:r>
            <a:r>
              <a:rPr lang="en-US" dirty="0"/>
              <a:t>: Simulated Data Example</a:t>
            </a:r>
          </a:p>
        </p:txBody>
      </p:sp>
      <p:pic>
        <p:nvPicPr>
          <p:cNvPr id="5" name="Content Placeholder 4"/>
          <p:cNvPicPr>
            <a:picLocks noGrp="1" noChangeAspect="1"/>
          </p:cNvPicPr>
          <p:nvPr>
            <p:ph idx="1"/>
          </p:nvPr>
        </p:nvPicPr>
        <p:blipFill>
          <a:blip r:embed="rId2"/>
          <a:stretch>
            <a:fillRect/>
          </a:stretch>
        </p:blipFill>
        <p:spPr>
          <a:xfrm>
            <a:off x="762000" y="1524000"/>
            <a:ext cx="7675797" cy="4724400"/>
          </a:xfrm>
          <a:prstGeom prst="rect">
            <a:avLst/>
          </a:prstGeom>
        </p:spPr>
      </p:pic>
    </p:spTree>
    <p:extLst>
      <p:ext uri="{BB962C8B-B14F-4D97-AF65-F5344CB8AC3E}">
        <p14:creationId xmlns:p14="http://schemas.microsoft.com/office/powerpoint/2010/main" val="243128088"/>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 Regression</a:t>
            </a:r>
            <a:endParaRPr lang="en-US" dirty="0"/>
          </a:p>
        </p:txBody>
      </p:sp>
      <p:sp>
        <p:nvSpPr>
          <p:cNvPr id="3" name="Content Placeholder 2"/>
          <p:cNvSpPr>
            <a:spLocks noGrp="1"/>
          </p:cNvSpPr>
          <p:nvPr>
            <p:ph idx="1"/>
          </p:nvPr>
        </p:nvSpPr>
        <p:spPr/>
        <p:txBody>
          <a:bodyPr>
            <a:normAutofit fontScale="85000" lnSpcReduction="10000"/>
          </a:bodyPr>
          <a:lstStyle/>
          <a:p>
            <a:pPr lvl="1"/>
            <a:r>
              <a:rPr lang="en-US" dirty="0" smtClean="0"/>
              <a:t>Recall that linear regression assumes the response is quantitative</a:t>
            </a:r>
          </a:p>
          <a:p>
            <a:pPr lvl="1"/>
            <a:r>
              <a:rPr lang="en-US" dirty="0" smtClean="0"/>
              <a:t>In many cases, the response is qualitative (categorical). </a:t>
            </a:r>
          </a:p>
          <a:p>
            <a:pPr>
              <a:buNone/>
            </a:pPr>
            <a:endParaRPr lang="en-US" dirty="0" smtClean="0"/>
          </a:p>
          <a:p>
            <a:pPr algn="just">
              <a:buNone/>
            </a:pPr>
            <a:r>
              <a:rPr lang="en-US" dirty="0" smtClean="0"/>
              <a:t>	Here, we study approaches for predicting qualitative responses, a process that is known as classification. </a:t>
            </a:r>
          </a:p>
          <a:p>
            <a:pPr algn="just">
              <a:buNone/>
            </a:pPr>
            <a:r>
              <a:rPr lang="en-US" dirty="0" smtClean="0"/>
              <a:t>	</a:t>
            </a:r>
          </a:p>
          <a:p>
            <a:pPr algn="just">
              <a:buNone/>
            </a:pPr>
            <a:r>
              <a:rPr lang="en-US" dirty="0" smtClean="0"/>
              <a:t>	Predicting a qualitative response for an observation can be referred to as classifying that observation, since it involves assigning the observation to a category, or class. </a:t>
            </a:r>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Why not Linear Regression in Classification Problem</a:t>
            </a:r>
            <a:endParaRPr lang="en-US" dirty="0"/>
          </a:p>
        </p:txBody>
      </p:sp>
      <p:sp>
        <p:nvSpPr>
          <p:cNvPr id="3" name="Content Placeholder 2"/>
          <p:cNvSpPr>
            <a:spLocks noGrp="1"/>
          </p:cNvSpPr>
          <p:nvPr>
            <p:ph idx="1"/>
          </p:nvPr>
        </p:nvSpPr>
        <p:spPr/>
        <p:txBody>
          <a:bodyPr>
            <a:normAutofit/>
          </a:bodyPr>
          <a:lstStyle/>
          <a:p>
            <a:r>
              <a:rPr lang="en-US" dirty="0" smtClean="0"/>
              <a:t>Linear regression is unbounded</a:t>
            </a:r>
          </a:p>
        </p:txBody>
      </p:sp>
      <p:pic>
        <p:nvPicPr>
          <p:cNvPr id="4098" name="Picture 2"/>
          <p:cNvPicPr>
            <a:picLocks noChangeAspect="1" noChangeArrowheads="1"/>
          </p:cNvPicPr>
          <p:nvPr/>
        </p:nvPicPr>
        <p:blipFill>
          <a:blip r:embed="rId2"/>
          <a:srcRect/>
          <a:stretch>
            <a:fillRect/>
          </a:stretch>
        </p:blipFill>
        <p:spPr bwMode="auto">
          <a:xfrm>
            <a:off x="26582" y="2362200"/>
            <a:ext cx="9117418" cy="3733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 Regression Model</a:t>
            </a:r>
            <a:endParaRPr lang="en-US" dirty="0"/>
          </a:p>
        </p:txBody>
      </p:sp>
      <p:sp>
        <p:nvSpPr>
          <p:cNvPr id="3" name="Content Placeholder 2"/>
          <p:cNvSpPr>
            <a:spLocks noGrp="1"/>
          </p:cNvSpPr>
          <p:nvPr>
            <p:ph idx="1"/>
          </p:nvPr>
        </p:nvSpPr>
        <p:spPr>
          <a:xfrm>
            <a:off x="457200" y="1600200"/>
            <a:ext cx="8229600" cy="5029200"/>
          </a:xfrm>
        </p:spPr>
        <p:txBody>
          <a:bodyPr>
            <a:normAutofit fontScale="85000" lnSpcReduction="10000"/>
          </a:bodyPr>
          <a:lstStyle/>
          <a:p>
            <a:endParaRPr lang="en-US" dirty="0" smtClean="0"/>
          </a:p>
          <a:p>
            <a:r>
              <a:rPr lang="en-US" dirty="0" smtClean="0"/>
              <a:t>The hypothesis of linear regression h</a:t>
            </a:r>
            <a:r>
              <a:rPr lang="el-GR" sz="1800" dirty="0" smtClean="0"/>
              <a:t>θ</a:t>
            </a:r>
            <a:r>
              <a:rPr lang="el-GR" dirty="0" smtClean="0"/>
              <a:t>(</a:t>
            </a:r>
            <a:r>
              <a:rPr lang="en-US" dirty="0" smtClean="0"/>
              <a:t>x) could produce probabilities less than zero or greater than one.</a:t>
            </a:r>
          </a:p>
          <a:p>
            <a:r>
              <a:rPr lang="en-US" dirty="0" smtClean="0"/>
              <a:t>To fix this, let’s change the form for our hypotheses </a:t>
            </a:r>
            <a:r>
              <a:rPr lang="en-US" dirty="0" err="1" smtClean="0"/>
              <a:t>hθ</a:t>
            </a:r>
            <a:r>
              <a:rPr lang="en-US" dirty="0" smtClean="0"/>
              <a:t>(x). We will choose</a:t>
            </a:r>
          </a:p>
          <a:p>
            <a:endParaRPr lang="en-US" dirty="0" smtClean="0"/>
          </a:p>
          <a:p>
            <a:endParaRPr lang="en-US" dirty="0" smtClean="0"/>
          </a:p>
          <a:p>
            <a:endParaRPr lang="en-US" dirty="0" smtClean="0"/>
          </a:p>
          <a:p>
            <a:endParaRPr lang="en-US" dirty="0" smtClean="0"/>
          </a:p>
          <a:p>
            <a:endParaRPr lang="en-US" dirty="0" smtClean="0"/>
          </a:p>
          <a:p>
            <a:r>
              <a:rPr lang="en-US" dirty="0" smtClean="0"/>
              <a:t>is called the </a:t>
            </a:r>
            <a:r>
              <a:rPr lang="en-US" b="1" dirty="0" smtClean="0"/>
              <a:t>logistic function</a:t>
            </a:r>
            <a:r>
              <a:rPr lang="en-US" dirty="0" smtClean="0"/>
              <a:t> or the </a:t>
            </a:r>
            <a:r>
              <a:rPr lang="en-US" b="1" dirty="0" smtClean="0"/>
              <a:t>sigmoid function</a:t>
            </a:r>
            <a:r>
              <a:rPr lang="en-US" dirty="0" smtClean="0"/>
              <a:t>.</a:t>
            </a:r>
            <a:endParaRPr lang="en-US" dirty="0"/>
          </a:p>
        </p:txBody>
      </p:sp>
      <p:pic>
        <p:nvPicPr>
          <p:cNvPr id="5122" name="Picture 2"/>
          <p:cNvPicPr>
            <a:picLocks noChangeAspect="1" noChangeArrowheads="1"/>
          </p:cNvPicPr>
          <p:nvPr/>
        </p:nvPicPr>
        <p:blipFill>
          <a:blip r:embed="rId2"/>
          <a:srcRect/>
          <a:stretch>
            <a:fillRect/>
          </a:stretch>
        </p:blipFill>
        <p:spPr bwMode="auto">
          <a:xfrm>
            <a:off x="762000" y="1371600"/>
            <a:ext cx="3276600" cy="624114"/>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2362200" y="3657600"/>
            <a:ext cx="5309782" cy="2133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 logistic function</a:t>
            </a:r>
            <a:endParaRPr lang="en-US" dirty="0"/>
          </a:p>
        </p:txBody>
      </p:sp>
      <p:pic>
        <p:nvPicPr>
          <p:cNvPr id="6146" name="Picture 2"/>
          <p:cNvPicPr>
            <a:picLocks noGrp="1" noChangeAspect="1" noChangeArrowheads="1"/>
          </p:cNvPicPr>
          <p:nvPr>
            <p:ph idx="1"/>
          </p:nvPr>
        </p:nvPicPr>
        <p:blipFill>
          <a:blip r:embed="rId2"/>
          <a:srcRect/>
          <a:stretch>
            <a:fillRect/>
          </a:stretch>
        </p:blipFill>
        <p:spPr bwMode="auto">
          <a:xfrm>
            <a:off x="797841" y="1676400"/>
            <a:ext cx="6931706" cy="48005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 logistic regression model</a:t>
            </a:r>
            <a:endParaRPr lang="en-US" dirty="0"/>
          </a:p>
        </p:txBody>
      </p:sp>
      <p:pic>
        <p:nvPicPr>
          <p:cNvPr id="7170" name="Picture 2"/>
          <p:cNvPicPr>
            <a:picLocks noGrp="1" noChangeAspect="1" noChangeArrowheads="1"/>
          </p:cNvPicPr>
          <p:nvPr>
            <p:ph idx="1"/>
          </p:nvPr>
        </p:nvPicPr>
        <p:blipFill>
          <a:blip r:embed="rId2"/>
          <a:srcRect/>
          <a:stretch>
            <a:fillRect/>
          </a:stretch>
        </p:blipFill>
        <p:spPr bwMode="auto">
          <a:xfrm>
            <a:off x="252271" y="1600199"/>
            <a:ext cx="8510729" cy="514974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8194" name="Picture 2"/>
          <p:cNvPicPr>
            <a:picLocks noChangeAspect="1" noChangeArrowheads="1"/>
          </p:cNvPicPr>
          <p:nvPr/>
        </p:nvPicPr>
        <p:blipFill>
          <a:blip r:embed="rId2"/>
          <a:srcRect/>
          <a:stretch>
            <a:fillRect/>
          </a:stretch>
        </p:blipFill>
        <p:spPr bwMode="auto">
          <a:xfrm>
            <a:off x="0" y="381000"/>
            <a:ext cx="9315450" cy="5867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218" name="Picture 2"/>
          <p:cNvPicPr>
            <a:picLocks noChangeAspect="1" noChangeArrowheads="1"/>
          </p:cNvPicPr>
          <p:nvPr/>
        </p:nvPicPr>
        <p:blipFill>
          <a:blip r:embed="rId2"/>
          <a:srcRect/>
          <a:stretch>
            <a:fillRect/>
          </a:stretch>
        </p:blipFill>
        <p:spPr bwMode="auto">
          <a:xfrm>
            <a:off x="23813" y="381000"/>
            <a:ext cx="9096375" cy="6096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p:cNvPicPr>
            <a:picLocks noChangeAspect="1" noChangeArrowheads="1"/>
          </p:cNvPicPr>
          <p:nvPr/>
        </p:nvPicPr>
        <p:blipFill>
          <a:blip r:embed="rId2"/>
          <a:srcRect/>
          <a:stretch>
            <a:fillRect/>
          </a:stretch>
        </p:blipFill>
        <p:spPr bwMode="auto">
          <a:xfrm>
            <a:off x="209550" y="304800"/>
            <a:ext cx="8724900" cy="60102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1266" name="Picture 2"/>
          <p:cNvPicPr>
            <a:picLocks noChangeAspect="1" noChangeArrowheads="1"/>
          </p:cNvPicPr>
          <p:nvPr/>
        </p:nvPicPr>
        <p:blipFill>
          <a:blip r:embed="rId2"/>
          <a:srcRect/>
          <a:stretch>
            <a:fillRect/>
          </a:stretch>
        </p:blipFill>
        <p:spPr bwMode="auto">
          <a:xfrm>
            <a:off x="167819" y="304800"/>
            <a:ext cx="8700944" cy="6172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Lingo</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304800" y="1600200"/>
            <a:ext cx="8171986" cy="435392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2290" name="Picture 2"/>
          <p:cNvPicPr>
            <a:picLocks noChangeAspect="1" noChangeArrowheads="1"/>
          </p:cNvPicPr>
          <p:nvPr/>
        </p:nvPicPr>
        <p:blipFill>
          <a:blip r:embed="rId2"/>
          <a:srcRect/>
          <a:stretch>
            <a:fillRect/>
          </a:stretch>
        </p:blipFill>
        <p:spPr bwMode="auto">
          <a:xfrm>
            <a:off x="228600" y="304799"/>
            <a:ext cx="8719985" cy="620098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Logistic Regression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Binary Logistic Regression</a:t>
            </a:r>
          </a:p>
          <a:p>
            <a:pPr lvl="1"/>
            <a:r>
              <a:rPr lang="en-US" dirty="0" smtClean="0"/>
              <a:t>The categorical response has only two 2 possible outcomes. Example: Spam or Not</a:t>
            </a:r>
          </a:p>
          <a:p>
            <a:r>
              <a:rPr lang="en-US" dirty="0" smtClean="0"/>
              <a:t>Multinomial Logistic Regression</a:t>
            </a:r>
          </a:p>
          <a:p>
            <a:pPr lvl="1"/>
            <a:r>
              <a:rPr lang="en-US" dirty="0" smtClean="0"/>
              <a:t>Three or more categories without ordering. Example: Predicting which food is preferred more (</a:t>
            </a:r>
            <a:r>
              <a:rPr lang="en-US" dirty="0" err="1" smtClean="0"/>
              <a:t>Veg</a:t>
            </a:r>
            <a:r>
              <a:rPr lang="en-US" dirty="0" smtClean="0"/>
              <a:t>, Non-</a:t>
            </a:r>
            <a:r>
              <a:rPr lang="en-US" dirty="0" err="1" smtClean="0"/>
              <a:t>Veg</a:t>
            </a:r>
            <a:r>
              <a:rPr lang="en-US" dirty="0" smtClean="0"/>
              <a:t>, Vegan)</a:t>
            </a:r>
          </a:p>
          <a:p>
            <a:r>
              <a:rPr lang="en-US" dirty="0" smtClean="0"/>
              <a:t>Ordinal Logistic Regression</a:t>
            </a:r>
          </a:p>
          <a:p>
            <a:pPr lvl="1"/>
            <a:r>
              <a:rPr lang="en-US" dirty="0" smtClean="0"/>
              <a:t>Three or more categories with ordering. Example: Movie rating from 1 to 5</a:t>
            </a:r>
          </a:p>
          <a:p>
            <a:endParaRPr lang="en-US"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Boundary</a:t>
            </a:r>
            <a:endParaRPr lang="en-US" dirty="0"/>
          </a:p>
        </p:txBody>
      </p:sp>
      <p:sp>
        <p:nvSpPr>
          <p:cNvPr id="3" name="Content Placeholder 2"/>
          <p:cNvSpPr>
            <a:spLocks noGrp="1"/>
          </p:cNvSpPr>
          <p:nvPr>
            <p:ph idx="1"/>
          </p:nvPr>
        </p:nvSpPr>
        <p:spPr/>
        <p:txBody>
          <a:bodyPr>
            <a:normAutofit fontScale="92500"/>
          </a:bodyPr>
          <a:lstStyle/>
          <a:p>
            <a:r>
              <a:rPr lang="en-US" dirty="0" smtClean="0"/>
              <a:t>To predict which class a data belongs, a threshold can be set. Based upon this threshold, the obtained estimated probability is classified into classes.</a:t>
            </a:r>
          </a:p>
          <a:p>
            <a:r>
              <a:rPr lang="en-US" dirty="0" smtClean="0"/>
              <a:t>Say, if </a:t>
            </a:r>
            <a:r>
              <a:rPr lang="en-US" dirty="0" err="1" smtClean="0"/>
              <a:t>predicted_value</a:t>
            </a:r>
            <a:r>
              <a:rPr lang="en-US" dirty="0" smtClean="0"/>
              <a:t> ≥ 0.5, then classify email as spam else as not spam.</a:t>
            </a:r>
          </a:p>
          <a:p>
            <a:r>
              <a:rPr lang="en-US" dirty="0" smtClean="0"/>
              <a:t>Decision boundary can be </a:t>
            </a:r>
            <a:r>
              <a:rPr lang="en-US" b="1" dirty="0" smtClean="0"/>
              <a:t>linear</a:t>
            </a:r>
            <a:r>
              <a:rPr lang="en-US" dirty="0" smtClean="0"/>
              <a:t> or </a:t>
            </a:r>
            <a:r>
              <a:rPr lang="en-US" b="1" dirty="0" smtClean="0"/>
              <a:t>non-linear</a:t>
            </a:r>
            <a:r>
              <a:rPr lang="en-US" dirty="0" smtClean="0"/>
              <a:t>. </a:t>
            </a:r>
          </a:p>
          <a:p>
            <a:r>
              <a:rPr lang="en-US" u="sng" dirty="0" smtClean="0"/>
              <a:t>Polynomial order can be increased to get complex decision boundary.</a:t>
            </a:r>
          </a:p>
          <a:p>
            <a:endParaRPr lang="en-US" dirty="0"/>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13314" name="Picture 2"/>
          <p:cNvPicPr>
            <a:picLocks noChangeAspect="1" noChangeArrowheads="1"/>
          </p:cNvPicPr>
          <p:nvPr/>
        </p:nvPicPr>
        <p:blipFill>
          <a:blip r:embed="rId2"/>
          <a:srcRect/>
          <a:stretch>
            <a:fillRect/>
          </a:stretch>
        </p:blipFill>
        <p:spPr bwMode="auto">
          <a:xfrm>
            <a:off x="504728" y="533400"/>
            <a:ext cx="8669714" cy="6172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4338" name="Picture 2"/>
          <p:cNvPicPr>
            <a:picLocks noChangeAspect="1" noChangeArrowheads="1"/>
          </p:cNvPicPr>
          <p:nvPr/>
        </p:nvPicPr>
        <p:blipFill>
          <a:blip r:embed="rId2"/>
          <a:srcRect/>
          <a:stretch>
            <a:fillRect/>
          </a:stretch>
        </p:blipFill>
        <p:spPr bwMode="auto">
          <a:xfrm>
            <a:off x="104275" y="381000"/>
            <a:ext cx="8600373" cy="5867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GDA for Logistic Regression</a:t>
            </a:r>
            <a:endParaRPr lang="en-US" dirty="0"/>
          </a:p>
        </p:txBody>
      </p:sp>
      <p:sp>
        <p:nvSpPr>
          <p:cNvPr id="3" name="Content Placeholder 2"/>
          <p:cNvSpPr>
            <a:spLocks noGrp="1"/>
          </p:cNvSpPr>
          <p:nvPr>
            <p:ph idx="1"/>
          </p:nvPr>
        </p:nvSpPr>
        <p:spPr/>
        <p:txBody>
          <a:bodyPr/>
          <a:lstStyle/>
          <a:p>
            <a:endParaRPr lang="en-US"/>
          </a:p>
        </p:txBody>
      </p:sp>
      <p:pic>
        <p:nvPicPr>
          <p:cNvPr id="15362" name="Picture 2"/>
          <p:cNvPicPr>
            <a:picLocks noChangeAspect="1" noChangeArrowheads="1"/>
          </p:cNvPicPr>
          <p:nvPr/>
        </p:nvPicPr>
        <p:blipFill>
          <a:blip r:embed="rId2"/>
          <a:srcRect/>
          <a:stretch>
            <a:fillRect/>
          </a:stretch>
        </p:blipFill>
        <p:spPr bwMode="auto">
          <a:xfrm>
            <a:off x="1295400" y="1524000"/>
            <a:ext cx="6340231" cy="533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6386" name="Picture 2"/>
          <p:cNvPicPr>
            <a:picLocks noChangeAspect="1" noChangeArrowheads="1"/>
          </p:cNvPicPr>
          <p:nvPr/>
        </p:nvPicPr>
        <p:blipFill>
          <a:blip r:embed="rId2"/>
          <a:srcRect/>
          <a:stretch>
            <a:fillRect/>
          </a:stretch>
        </p:blipFill>
        <p:spPr bwMode="auto">
          <a:xfrm>
            <a:off x="533400" y="-22412"/>
            <a:ext cx="8153400" cy="690282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8"/>
          <p:cNvSpPr>
            <a:spLocks noGrp="1" noChangeArrowheads="1"/>
          </p:cNvSpPr>
          <p:nvPr>
            <p:ph type="title"/>
          </p:nvPr>
        </p:nvSpPr>
        <p:spPr>
          <a:xfrm>
            <a:off x="381000" y="381000"/>
            <a:ext cx="8280400" cy="533400"/>
          </a:xfrm>
        </p:spPr>
        <p:txBody>
          <a:bodyPr>
            <a:normAutofit fontScale="90000"/>
          </a:bodyPr>
          <a:lstStyle/>
          <a:p>
            <a:r>
              <a:rPr lang="en-US"/>
              <a:t>References</a:t>
            </a:r>
          </a:p>
        </p:txBody>
      </p:sp>
      <p:sp>
        <p:nvSpPr>
          <p:cNvPr id="48131" name="Rectangle 9"/>
          <p:cNvSpPr>
            <a:spLocks noGrp="1" noChangeArrowheads="1"/>
          </p:cNvSpPr>
          <p:nvPr>
            <p:ph type="body" sz="half" idx="1"/>
          </p:nvPr>
        </p:nvSpPr>
        <p:spPr>
          <a:xfrm>
            <a:off x="437698" y="921632"/>
            <a:ext cx="8229600" cy="5181600"/>
          </a:xfrm>
        </p:spPr>
        <p:txBody>
          <a:bodyPr/>
          <a:lstStyle/>
          <a:p>
            <a:pPr eaLnBrk="1" hangingPunct="1">
              <a:buClr>
                <a:schemeClr val="folHlink"/>
              </a:buClr>
              <a:buSzPct val="60000"/>
            </a:pPr>
            <a:r>
              <a:rPr lang="en-US" dirty="0">
                <a:hlinkClick r:id="rId3"/>
              </a:rPr>
              <a:t>https://people.eecs.berkeley.edu/~jordan/courses/294-fall09/lectures/regression/slides.pdf</a:t>
            </a:r>
            <a:endParaRPr lang="en-US" dirty="0"/>
          </a:p>
          <a:p>
            <a:pPr eaLnBrk="1" hangingPunct="1">
              <a:buClr>
                <a:schemeClr val="folHlink"/>
              </a:buClr>
              <a:buSzPct val="60000"/>
            </a:pPr>
            <a:r>
              <a:rPr lang="en-GB" sz="2400" dirty="0">
                <a:hlinkClick r:id="rId4"/>
              </a:rPr>
              <a:t>https://www.easycalculation.com/analytical/learn-least-square-regression.php</a:t>
            </a:r>
            <a:endParaRPr lang="en-GB" sz="2400" dirty="0"/>
          </a:p>
          <a:p>
            <a:pPr>
              <a:buClr>
                <a:schemeClr val="folHlink"/>
              </a:buClr>
              <a:buSzPct val="60000"/>
            </a:pPr>
            <a:r>
              <a:rPr lang="en-US" sz="2400" dirty="0" smtClean="0">
                <a:hlinkClick r:id="rId5"/>
              </a:rPr>
              <a:t>http://courses.washington.edu/css490</a:t>
            </a:r>
            <a:endParaRPr lang="en-GB" sz="2400" dirty="0"/>
          </a:p>
          <a:p>
            <a:endParaRPr lang="en-US" dirty="0"/>
          </a:p>
        </p:txBody>
      </p:sp>
    </p:spTree>
  </p:cSld>
  <p:clrMapOvr>
    <a:masterClrMapping/>
  </p:clrMapOvr>
  <p:transition spd="med">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Linear Regression</a:t>
            </a:r>
            <a:endParaRPr lang="en-US" dirty="0"/>
          </a:p>
        </p:txBody>
      </p:sp>
      <p:sp>
        <p:nvSpPr>
          <p:cNvPr id="3" name="Content Placeholder 2"/>
          <p:cNvSpPr>
            <a:spLocks noGrp="1"/>
          </p:cNvSpPr>
          <p:nvPr>
            <p:ph idx="1"/>
          </p:nvPr>
        </p:nvSpPr>
        <p:spPr/>
        <p:txBody>
          <a:bodyPr/>
          <a:lstStyle/>
          <a:p>
            <a:r>
              <a:rPr lang="en-US" b="1" dirty="0" smtClean="0"/>
              <a:t>Linear Equation:</a:t>
            </a:r>
            <a:r>
              <a:rPr lang="en-US" dirty="0" smtClean="0"/>
              <a:t> </a:t>
            </a:r>
            <a:r>
              <a:rPr lang="en-US" dirty="0"/>
              <a:t>An </a:t>
            </a:r>
            <a:r>
              <a:rPr lang="en-US" b="1" dirty="0"/>
              <a:t>equation</a:t>
            </a:r>
            <a:r>
              <a:rPr lang="en-US" dirty="0"/>
              <a:t> that makes a straight line when it is graphed. Often written in the form y = </a:t>
            </a:r>
            <a:r>
              <a:rPr lang="en-US" dirty="0" err="1"/>
              <a:t>mx+b</a:t>
            </a:r>
            <a:r>
              <a:rPr lang="en-US" dirty="0"/>
              <a:t>. </a:t>
            </a:r>
            <a:r>
              <a:rPr lang="en-US" b="1" dirty="0"/>
              <a:t>Equation</a:t>
            </a:r>
            <a:r>
              <a:rPr lang="en-US" dirty="0"/>
              <a:t> of a Straight Line.</a:t>
            </a:r>
            <a:r>
              <a:rPr lang="en-US" dirty="0" smtClean="0"/>
              <a:t> </a:t>
            </a:r>
          </a:p>
          <a:p>
            <a:r>
              <a:rPr lang="en-US" b="1" dirty="0" smtClean="0"/>
              <a:t>Linear </a:t>
            </a:r>
            <a:r>
              <a:rPr lang="en-US" b="1" dirty="0"/>
              <a:t>regression</a:t>
            </a:r>
            <a:r>
              <a:rPr lang="en-US" dirty="0"/>
              <a:t> attempts to model the relationship between two variables by fitting a linear equation to observed data. </a:t>
            </a:r>
            <a:endParaRPr lang="en-US" dirty="0"/>
          </a:p>
        </p:txBody>
      </p:sp>
    </p:spTree>
    <p:extLst>
      <p:ext uri="{BB962C8B-B14F-4D97-AF65-F5344CB8AC3E}">
        <p14:creationId xmlns:p14="http://schemas.microsoft.com/office/powerpoint/2010/main" val="19933187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Wrong Interpretation!</a:t>
            </a:r>
            <a:endParaRPr lang="en-US" dirty="0"/>
          </a:p>
        </p:txBody>
      </p:sp>
      <p:sp>
        <p:nvSpPr>
          <p:cNvPr id="3" name="Content Placeholder 2"/>
          <p:cNvSpPr>
            <a:spLocks noGrp="1"/>
          </p:cNvSpPr>
          <p:nvPr>
            <p:ph idx="1"/>
          </p:nvPr>
        </p:nvSpPr>
        <p:spPr/>
        <p:txBody>
          <a:bodyPr/>
          <a:lstStyle/>
          <a:p>
            <a:r>
              <a:rPr lang="en-US" b="1" u="sng" dirty="0" smtClean="0">
                <a:solidFill>
                  <a:srgbClr val="FF0000"/>
                </a:solidFill>
              </a:rPr>
              <a:t>Wrong!!</a:t>
            </a:r>
          </a:p>
          <a:p>
            <a:pPr marL="0" indent="0">
              <a:buNone/>
            </a:pPr>
            <a:r>
              <a:rPr lang="en-US" dirty="0" smtClean="0">
                <a:solidFill>
                  <a:srgbClr val="FF0000"/>
                </a:solidFill>
              </a:rPr>
              <a:t>A </a:t>
            </a:r>
            <a:r>
              <a:rPr lang="en-US" dirty="0">
                <a:solidFill>
                  <a:srgbClr val="FF0000"/>
                </a:solidFill>
              </a:rPr>
              <a:t>linear regression model assumes that the relationship between the </a:t>
            </a:r>
            <a:r>
              <a:rPr lang="en-US" b="1" dirty="0">
                <a:solidFill>
                  <a:srgbClr val="FF0000"/>
                </a:solidFill>
              </a:rPr>
              <a:t>dependent variable</a:t>
            </a:r>
            <a:r>
              <a:rPr lang="en-US" dirty="0">
                <a:solidFill>
                  <a:srgbClr val="FF0000"/>
                </a:solidFill>
              </a:rPr>
              <a:t> </a:t>
            </a:r>
            <a:r>
              <a:rPr lang="en-US" dirty="0" err="1">
                <a:solidFill>
                  <a:srgbClr val="FF0000"/>
                </a:solidFill>
              </a:rPr>
              <a:t>y</a:t>
            </a:r>
            <a:r>
              <a:rPr lang="en-US" baseline="-25000" dirty="0" err="1">
                <a:solidFill>
                  <a:srgbClr val="FF0000"/>
                </a:solidFill>
              </a:rPr>
              <a:t>i</a:t>
            </a:r>
            <a:r>
              <a:rPr lang="en-US" dirty="0">
                <a:solidFill>
                  <a:srgbClr val="FF0000"/>
                </a:solidFill>
              </a:rPr>
              <a:t> and the </a:t>
            </a:r>
            <a:r>
              <a:rPr lang="en-US" b="1" dirty="0" smtClean="0">
                <a:solidFill>
                  <a:srgbClr val="FF0000"/>
                </a:solidFill>
              </a:rPr>
              <a:t>independent variables</a:t>
            </a:r>
            <a:r>
              <a:rPr lang="en-US" dirty="0" smtClean="0">
                <a:solidFill>
                  <a:srgbClr val="FF0000"/>
                </a:solidFill>
              </a:rPr>
              <a:t> </a:t>
            </a:r>
            <a:r>
              <a:rPr lang="en-US" dirty="0">
                <a:solidFill>
                  <a:srgbClr val="FF0000"/>
                </a:solidFill>
              </a:rPr>
              <a:t>x</a:t>
            </a:r>
            <a:r>
              <a:rPr lang="en-US" baseline="-25000" dirty="0">
                <a:solidFill>
                  <a:srgbClr val="FF0000"/>
                </a:solidFill>
              </a:rPr>
              <a:t>i</a:t>
            </a:r>
            <a:r>
              <a:rPr lang="en-US" dirty="0">
                <a:solidFill>
                  <a:srgbClr val="FF0000"/>
                </a:solidFill>
              </a:rPr>
              <a:t> is linear</a:t>
            </a:r>
            <a:r>
              <a:rPr lang="en-US" dirty="0" smtClean="0">
                <a:solidFill>
                  <a:srgbClr val="FF0000"/>
                </a:solidFill>
              </a:rPr>
              <a:t>.</a:t>
            </a:r>
          </a:p>
          <a:p>
            <a:pPr marL="0" indent="0">
              <a:buNone/>
            </a:pPr>
            <a:endParaRPr lang="en-US" dirty="0" smtClean="0">
              <a:solidFill>
                <a:srgbClr val="FF0000"/>
              </a:solidFill>
            </a:endParaRPr>
          </a:p>
          <a:p>
            <a:r>
              <a:rPr lang="en-US" b="1" u="sng" dirty="0" smtClean="0">
                <a:solidFill>
                  <a:schemeClr val="tx2"/>
                </a:solidFill>
              </a:rPr>
              <a:t>Correct!!</a:t>
            </a:r>
          </a:p>
          <a:p>
            <a:pPr marL="0" indent="0">
              <a:buNone/>
            </a:pPr>
            <a:r>
              <a:rPr lang="en-US" dirty="0" smtClean="0">
                <a:solidFill>
                  <a:schemeClr val="tx2"/>
                </a:solidFill>
              </a:rPr>
              <a:t>The </a:t>
            </a:r>
            <a:r>
              <a:rPr lang="en-US" dirty="0">
                <a:solidFill>
                  <a:schemeClr val="tx2"/>
                </a:solidFill>
              </a:rPr>
              <a:t>linearity is </a:t>
            </a:r>
            <a:r>
              <a:rPr lang="en-US" b="1" dirty="0" smtClean="0">
                <a:solidFill>
                  <a:schemeClr val="tx2"/>
                </a:solidFill>
              </a:rPr>
              <a:t>NOT</a:t>
            </a:r>
            <a:r>
              <a:rPr lang="en-US" dirty="0" smtClean="0">
                <a:solidFill>
                  <a:schemeClr val="tx2"/>
                </a:solidFill>
              </a:rPr>
              <a:t> </a:t>
            </a:r>
            <a:r>
              <a:rPr lang="en-US" dirty="0">
                <a:solidFill>
                  <a:schemeClr val="tx2"/>
                </a:solidFill>
              </a:rPr>
              <a:t>in terms of </a:t>
            </a:r>
            <a:r>
              <a:rPr lang="en-US" b="1" dirty="0">
                <a:solidFill>
                  <a:schemeClr val="tx2"/>
                </a:solidFill>
              </a:rPr>
              <a:t>x</a:t>
            </a:r>
            <a:r>
              <a:rPr lang="en-US" dirty="0">
                <a:solidFill>
                  <a:schemeClr val="tx2"/>
                </a:solidFill>
              </a:rPr>
              <a:t> but the </a:t>
            </a:r>
            <a:r>
              <a:rPr lang="en-US" b="1" dirty="0" smtClean="0">
                <a:solidFill>
                  <a:schemeClr val="tx2"/>
                </a:solidFill>
              </a:rPr>
              <a:t>parameters (coefficients)</a:t>
            </a:r>
            <a:r>
              <a:rPr lang="en-US" dirty="0" smtClean="0">
                <a:solidFill>
                  <a:schemeClr val="tx2"/>
                </a:solidFill>
              </a:rPr>
              <a:t>.</a:t>
            </a:r>
          </a:p>
          <a:p>
            <a:endParaRPr lang="en-US" dirty="0"/>
          </a:p>
        </p:txBody>
      </p:sp>
    </p:spTree>
    <p:extLst>
      <p:ext uri="{BB962C8B-B14F-4D97-AF65-F5344CB8AC3E}">
        <p14:creationId xmlns:p14="http://schemas.microsoft.com/office/powerpoint/2010/main" val="25932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7028</TotalTime>
  <Words>2094</Words>
  <Application>Microsoft Office PowerPoint</Application>
  <PresentationFormat>On-screen Show (4:3)</PresentationFormat>
  <Paragraphs>271</Paragraphs>
  <Slides>77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77</vt:i4>
      </vt:variant>
    </vt:vector>
  </HeadingPairs>
  <TitlesOfParts>
    <vt:vector size="83" baseType="lpstr">
      <vt:lpstr>ＭＳ Ｐゴシック</vt:lpstr>
      <vt:lpstr>Arial</vt:lpstr>
      <vt:lpstr>Calibri</vt:lpstr>
      <vt:lpstr>Cambria Math</vt:lpstr>
      <vt:lpstr>Wingdings</vt:lpstr>
      <vt:lpstr>Office Theme</vt:lpstr>
      <vt:lpstr>Regression</vt:lpstr>
      <vt:lpstr>Regression</vt:lpstr>
      <vt:lpstr>Regression versus Classification</vt:lpstr>
      <vt:lpstr>Examples</vt:lpstr>
      <vt:lpstr>Regression Techniques</vt:lpstr>
      <vt:lpstr>Recall the Learning Pipeline</vt:lpstr>
      <vt:lpstr>Regression Lingo</vt:lpstr>
      <vt:lpstr>Linear Regression</vt:lpstr>
      <vt:lpstr>Wrong Interpretation!</vt:lpstr>
      <vt:lpstr>Why Linear Regression? </vt:lpstr>
      <vt:lpstr>PowerPoint Presentation</vt:lpstr>
      <vt:lpstr>Hypothesis</vt:lpstr>
      <vt:lpstr>Different Choices of parameters (θ’s)</vt:lpstr>
      <vt:lpstr>Cost Function</vt:lpstr>
      <vt:lpstr>Cost Function</vt:lpstr>
      <vt:lpstr>Minimizing Error</vt:lpstr>
      <vt:lpstr>Mean Squared Error</vt:lpstr>
      <vt:lpstr>Gradient Descent</vt:lpstr>
      <vt:lpstr>PowerPoint Presentation</vt:lpstr>
      <vt:lpstr>Gradient Descent Algorithm</vt:lpstr>
      <vt:lpstr>Cost Function in 2D</vt:lpstr>
      <vt:lpstr>3D &amp; Contour Plots</vt:lpstr>
      <vt:lpstr>Stochastic Gradient Descent</vt:lpstr>
      <vt:lpstr>Non-Convex Cost Function</vt:lpstr>
      <vt:lpstr>Saddle Point</vt:lpstr>
      <vt:lpstr>Different Loss Function</vt:lpstr>
      <vt:lpstr>Sum Squared Error</vt:lpstr>
      <vt:lpstr>Estimation of Model Parameters</vt:lpstr>
      <vt:lpstr>Example</vt:lpstr>
      <vt:lpstr>PowerPoint Presentation</vt:lpstr>
      <vt:lpstr>Ordinary Least Squares (OLS) Method</vt:lpstr>
      <vt:lpstr>Example</vt:lpstr>
      <vt:lpstr>Example</vt:lpstr>
      <vt:lpstr>Improving Accuracy</vt:lpstr>
      <vt:lpstr>Polynomial Regression</vt:lpstr>
      <vt:lpstr>Polynomial Regression</vt:lpstr>
      <vt:lpstr>Polynomial Regression</vt:lpstr>
      <vt:lpstr>Model Interpretability</vt:lpstr>
      <vt:lpstr>Feature/Variable Selection</vt:lpstr>
      <vt:lpstr>Feature/Variable Selection (cont.)</vt:lpstr>
      <vt:lpstr>Regularization</vt:lpstr>
      <vt:lpstr>Regularization</vt:lpstr>
      <vt:lpstr>Regularization</vt:lpstr>
      <vt:lpstr>Ridge Regression</vt:lpstr>
      <vt:lpstr>Ridge Regression (cont.)</vt:lpstr>
      <vt:lpstr>Ridge Regression (cont.)</vt:lpstr>
      <vt:lpstr>Ridge Regression (cont.)</vt:lpstr>
      <vt:lpstr>Ridge Regression (cont.)</vt:lpstr>
      <vt:lpstr>Ridge Regression (cont.)</vt:lpstr>
      <vt:lpstr>Ridge Regression (cont.)</vt:lpstr>
      <vt:lpstr>Ridge Regression (cont.)</vt:lpstr>
      <vt:lpstr>The Lasso</vt:lpstr>
      <vt:lpstr>The Lasso (cont.)</vt:lpstr>
      <vt:lpstr>The Lasso (cont.)</vt:lpstr>
      <vt:lpstr>The Lasso (cont.)</vt:lpstr>
      <vt:lpstr>The Lasso (cont.)</vt:lpstr>
      <vt:lpstr>Lasso vs. Ridge Regression</vt:lpstr>
      <vt:lpstr>Selecting the Tuning Parameter λ</vt:lpstr>
      <vt:lpstr>Selecting the Tuning Parameter λ: Credit Data Example</vt:lpstr>
      <vt:lpstr>Selecting the Tuning Parameter λ: Simulated Data Example</vt:lpstr>
      <vt:lpstr>Logistic Regression</vt:lpstr>
      <vt:lpstr>Why not Linear Regression in Classification Problem</vt:lpstr>
      <vt:lpstr>Logistic Regression Model</vt:lpstr>
      <vt:lpstr>Standard logistic function</vt:lpstr>
      <vt:lpstr>Using a logistic regression model</vt:lpstr>
      <vt:lpstr>PowerPoint Presentation</vt:lpstr>
      <vt:lpstr>PowerPoint Presentation</vt:lpstr>
      <vt:lpstr>PowerPoint Presentation</vt:lpstr>
      <vt:lpstr>PowerPoint Presentation</vt:lpstr>
      <vt:lpstr>PowerPoint Presentation</vt:lpstr>
      <vt:lpstr>Types of Logistic Regression</vt:lpstr>
      <vt:lpstr>Decision Boundary</vt:lpstr>
      <vt:lpstr>PowerPoint Presentation</vt:lpstr>
      <vt:lpstr>PowerPoint Presentation</vt:lpstr>
      <vt:lpstr>GDA for Logistic Regression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dc:title>
  <dc:creator>muhammad.shahzad</dc:creator>
  <cp:lastModifiedBy>CS-Routation-1</cp:lastModifiedBy>
  <cp:revision>62</cp:revision>
  <dcterms:created xsi:type="dcterms:W3CDTF">2020-04-15T08:15:35Z</dcterms:created>
  <dcterms:modified xsi:type="dcterms:W3CDTF">2020-10-26T07:13:15Z</dcterms:modified>
</cp:coreProperties>
</file>

<file path=docProps/thumbnail.jpeg>
</file>